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41"/>
  </p:notesMasterIdLst>
  <p:sldIdLst>
    <p:sldId id="256" r:id="rId2"/>
    <p:sldId id="263" r:id="rId3"/>
    <p:sldId id="264" r:id="rId4"/>
    <p:sldId id="296" r:id="rId5"/>
    <p:sldId id="257" r:id="rId6"/>
    <p:sldId id="260" r:id="rId7"/>
    <p:sldId id="261" r:id="rId8"/>
    <p:sldId id="265" r:id="rId9"/>
    <p:sldId id="266" r:id="rId10"/>
    <p:sldId id="267" r:id="rId11"/>
    <p:sldId id="278" r:id="rId12"/>
    <p:sldId id="297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warehouse2.seasad.wustl.edu\home\ziweizhao\winprofile\desktop\New%20Microsoft%20Excel%20Workshee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warehouse2.seasad.wustl.edu\home\ziweizhao\winprofile\desktop\New%20Microsoft%20Excel%20Workshee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warehouse2.seasad.wustl.edu\home\ziweizhao\winprofile\desktop\New%20Microsoft%20Excel%20Workshee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warehouse2.seasad.wustl.edu\home\ziweizhao\winprofile\desktop\New%20Microsoft%20Excel%20Workshee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\\warehouse2.seasad.wustl.edu\home\ziweizhao\winprofile\desktop\New%20Microsoft%20Excel%20Workshee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 smtClean="0"/>
              <a:t>10M times’ overhead (in microsecond)</a:t>
            </a:r>
            <a:endParaRPr lang="en-US" altLang="zh-CN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Overhead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gettimeofday()</c:v>
                </c:pt>
                <c:pt idx="1">
                  <c:v>clock_gettime()</c:v>
                </c:pt>
                <c:pt idx="2">
                  <c:v>direct ticks</c:v>
                </c:pt>
                <c:pt idx="3">
                  <c:v>pure loop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9465240</c:v>
                </c:pt>
                <c:pt idx="1">
                  <c:v>9770519</c:v>
                </c:pt>
                <c:pt idx="2">
                  <c:v>1240519</c:v>
                </c:pt>
                <c:pt idx="3">
                  <c:v>157375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5785216"/>
        <c:axId val="285785608"/>
      </c:barChart>
      <c:catAx>
        <c:axId val="285785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5785608"/>
        <c:crosses val="autoZero"/>
        <c:auto val="1"/>
        <c:lblAlgn val="ctr"/>
        <c:lblOffset val="100"/>
        <c:noMultiLvlLbl val="0"/>
      </c:catAx>
      <c:valAx>
        <c:axId val="285785608"/>
        <c:scaling>
          <c:orientation val="minMax"/>
          <c:max val="1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5785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 smtClean="0"/>
              <a:t>10M times’ overhead (in microsecond)</a:t>
            </a:r>
            <a:endParaRPr lang="en-US" altLang="zh-CN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Overhead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gettimeofday()</c:v>
                </c:pt>
                <c:pt idx="1">
                  <c:v>clock_gettime()</c:v>
                </c:pt>
                <c:pt idx="2">
                  <c:v>direct ticks</c:v>
                </c:pt>
                <c:pt idx="3">
                  <c:v>pure loop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9465240</c:v>
                </c:pt>
                <c:pt idx="1">
                  <c:v>9770519</c:v>
                </c:pt>
                <c:pt idx="2">
                  <c:v>1240519</c:v>
                </c:pt>
                <c:pt idx="3">
                  <c:v>157375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96028376"/>
        <c:axId val="296028768"/>
      </c:barChart>
      <c:catAx>
        <c:axId val="296028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6028768"/>
        <c:crosses val="autoZero"/>
        <c:auto val="1"/>
        <c:lblAlgn val="ctr"/>
        <c:lblOffset val="100"/>
        <c:noMultiLvlLbl val="0"/>
      </c:catAx>
      <c:valAx>
        <c:axId val="296028768"/>
        <c:scaling>
          <c:orientation val="minMax"/>
          <c:max val="1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6028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Scheduling </a:t>
            </a:r>
            <a:r>
              <a:rPr lang="en-US" dirty="0" smtClean="0"/>
              <a:t>Latency</a:t>
            </a:r>
          </a:p>
          <a:p>
            <a:pPr>
              <a:defRPr/>
            </a:pPr>
            <a:r>
              <a:rPr lang="en-US" dirty="0" err="1" smtClean="0"/>
              <a:t>Avg</a:t>
            </a:r>
            <a:r>
              <a:rPr lang="en-US" baseline="0" dirty="0" smtClean="0"/>
              <a:t> = 40us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Sheet1!$D$1:$D$100</c:f>
              <c:numCache>
                <c:formatCode>General</c:formatCode>
                <c:ptCount val="1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</c:numCache>
            </c:numRef>
          </c:cat>
          <c:val>
            <c:numRef>
              <c:f>Sheet1!$G$1:$G$100</c:f>
              <c:numCache>
                <c:formatCode>General</c:formatCode>
                <c:ptCount val="10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2.0000000000000002E-5</c:v>
                </c:pt>
                <c:pt idx="23">
                  <c:v>1.3999999999999999E-4</c:v>
                </c:pt>
                <c:pt idx="24">
                  <c:v>1.0200000000000001E-3</c:v>
                </c:pt>
                <c:pt idx="25">
                  <c:v>3.16E-3</c:v>
                </c:pt>
                <c:pt idx="26">
                  <c:v>8.5000000000000006E-3</c:v>
                </c:pt>
                <c:pt idx="27">
                  <c:v>2.1160000000000002E-2</c:v>
                </c:pt>
                <c:pt idx="28">
                  <c:v>3.9579999999999997E-2</c:v>
                </c:pt>
                <c:pt idx="29">
                  <c:v>6.7799999999999999E-2</c:v>
                </c:pt>
                <c:pt idx="30">
                  <c:v>9.6939999999999998E-2</c:v>
                </c:pt>
                <c:pt idx="31">
                  <c:v>0.12601999999999999</c:v>
                </c:pt>
                <c:pt idx="32">
                  <c:v>0.15518000000000001</c:v>
                </c:pt>
                <c:pt idx="33">
                  <c:v>0.18726000000000001</c:v>
                </c:pt>
                <c:pt idx="34">
                  <c:v>0.22864000000000001</c:v>
                </c:pt>
                <c:pt idx="35">
                  <c:v>0.28783999999999998</c:v>
                </c:pt>
                <c:pt idx="36">
                  <c:v>0.36258000000000001</c:v>
                </c:pt>
                <c:pt idx="37">
                  <c:v>0.45032</c:v>
                </c:pt>
                <c:pt idx="38">
                  <c:v>0.54218</c:v>
                </c:pt>
                <c:pt idx="39">
                  <c:v>0.62680000000000002</c:v>
                </c:pt>
                <c:pt idx="40">
                  <c:v>0.69801999999999997</c:v>
                </c:pt>
                <c:pt idx="41">
                  <c:v>0.74953999999999998</c:v>
                </c:pt>
                <c:pt idx="42">
                  <c:v>0.78280000000000005</c:v>
                </c:pt>
                <c:pt idx="43">
                  <c:v>0.80442000000000002</c:v>
                </c:pt>
                <c:pt idx="44">
                  <c:v>0.81986000000000003</c:v>
                </c:pt>
                <c:pt idx="45">
                  <c:v>0.83164000000000005</c:v>
                </c:pt>
                <c:pt idx="46">
                  <c:v>0.84121999999999997</c:v>
                </c:pt>
                <c:pt idx="47">
                  <c:v>0.84918000000000005</c:v>
                </c:pt>
                <c:pt idx="48">
                  <c:v>0.85711999999999999</c:v>
                </c:pt>
                <c:pt idx="49">
                  <c:v>0.8639</c:v>
                </c:pt>
                <c:pt idx="50">
                  <c:v>0.87250000000000005</c:v>
                </c:pt>
                <c:pt idx="51">
                  <c:v>0.88151999999999997</c:v>
                </c:pt>
                <c:pt idx="52">
                  <c:v>0.89088000000000001</c:v>
                </c:pt>
                <c:pt idx="53">
                  <c:v>0.9012</c:v>
                </c:pt>
                <c:pt idx="54">
                  <c:v>0.91139999999999999</c:v>
                </c:pt>
                <c:pt idx="55">
                  <c:v>0.92125999999999997</c:v>
                </c:pt>
                <c:pt idx="56">
                  <c:v>0.93003999999999998</c:v>
                </c:pt>
                <c:pt idx="57">
                  <c:v>0.93786000000000003</c:v>
                </c:pt>
                <c:pt idx="58">
                  <c:v>0.94381999999999999</c:v>
                </c:pt>
                <c:pt idx="59">
                  <c:v>0.94838</c:v>
                </c:pt>
                <c:pt idx="60">
                  <c:v>0.95221999999999996</c:v>
                </c:pt>
                <c:pt idx="61">
                  <c:v>0.95569999999999999</c:v>
                </c:pt>
                <c:pt idx="62">
                  <c:v>0.95813999999999999</c:v>
                </c:pt>
                <c:pt idx="63">
                  <c:v>0.96086000000000005</c:v>
                </c:pt>
                <c:pt idx="64">
                  <c:v>0.96328000000000003</c:v>
                </c:pt>
                <c:pt idx="65">
                  <c:v>0.96538000000000002</c:v>
                </c:pt>
                <c:pt idx="66">
                  <c:v>0.96721999999999997</c:v>
                </c:pt>
                <c:pt idx="67">
                  <c:v>0.96919999999999995</c:v>
                </c:pt>
                <c:pt idx="68">
                  <c:v>0.97153999999999996</c:v>
                </c:pt>
                <c:pt idx="69">
                  <c:v>0.97406000000000004</c:v>
                </c:pt>
                <c:pt idx="70">
                  <c:v>0.97629999999999995</c:v>
                </c:pt>
                <c:pt idx="71">
                  <c:v>0.97955999999999999</c:v>
                </c:pt>
                <c:pt idx="72">
                  <c:v>0.98182000000000003</c:v>
                </c:pt>
                <c:pt idx="73">
                  <c:v>0.98428000000000004</c:v>
                </c:pt>
                <c:pt idx="74">
                  <c:v>0.98606000000000005</c:v>
                </c:pt>
                <c:pt idx="75">
                  <c:v>0.98726000000000003</c:v>
                </c:pt>
                <c:pt idx="76">
                  <c:v>0.98841999999999997</c:v>
                </c:pt>
                <c:pt idx="77">
                  <c:v>0.98938000000000004</c:v>
                </c:pt>
                <c:pt idx="78">
                  <c:v>0.99048000000000003</c:v>
                </c:pt>
                <c:pt idx="79">
                  <c:v>0.99109999999999998</c:v>
                </c:pt>
                <c:pt idx="80">
                  <c:v>0.99180000000000001</c:v>
                </c:pt>
                <c:pt idx="81">
                  <c:v>0.99243999999999999</c:v>
                </c:pt>
                <c:pt idx="82">
                  <c:v>0.99287999999999998</c:v>
                </c:pt>
                <c:pt idx="83">
                  <c:v>0.99324000000000001</c:v>
                </c:pt>
                <c:pt idx="84">
                  <c:v>0.99358000000000002</c:v>
                </c:pt>
                <c:pt idx="85">
                  <c:v>0.99390000000000001</c:v>
                </c:pt>
                <c:pt idx="86">
                  <c:v>0.99429999999999996</c:v>
                </c:pt>
                <c:pt idx="87">
                  <c:v>0.99465999999999999</c:v>
                </c:pt>
                <c:pt idx="88">
                  <c:v>0.99492000000000003</c:v>
                </c:pt>
                <c:pt idx="89">
                  <c:v>0.99519999999999997</c:v>
                </c:pt>
                <c:pt idx="90">
                  <c:v>0.99551999999999996</c:v>
                </c:pt>
                <c:pt idx="91">
                  <c:v>0.99580000000000002</c:v>
                </c:pt>
                <c:pt idx="92">
                  <c:v>0.99612000000000001</c:v>
                </c:pt>
                <c:pt idx="93">
                  <c:v>0.99646000000000001</c:v>
                </c:pt>
                <c:pt idx="94">
                  <c:v>0.99670000000000003</c:v>
                </c:pt>
                <c:pt idx="95">
                  <c:v>0.99683999999999995</c:v>
                </c:pt>
                <c:pt idx="96">
                  <c:v>0.99702000000000002</c:v>
                </c:pt>
                <c:pt idx="97">
                  <c:v>0.99716000000000005</c:v>
                </c:pt>
                <c:pt idx="98">
                  <c:v>0.99728000000000006</c:v>
                </c:pt>
                <c:pt idx="99">
                  <c:v>0.99731999999999998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752632"/>
        <c:axId val="375753024"/>
      </c:lineChart>
      <c:catAx>
        <c:axId val="3757526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Scheduling</a:t>
                </a:r>
                <a:r>
                  <a:rPr lang="en-US" baseline="0"/>
                  <a:t> Latency(us)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5753024"/>
        <c:crosses val="autoZero"/>
        <c:auto val="1"/>
        <c:lblAlgn val="ctr"/>
        <c:lblOffset val="100"/>
        <c:noMultiLvlLbl val="0"/>
      </c:catAx>
      <c:valAx>
        <c:axId val="375753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CDF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5752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Scheduling</a:t>
            </a:r>
            <a:r>
              <a:rPr lang="en-US" baseline="0" dirty="0"/>
              <a:t> </a:t>
            </a:r>
            <a:r>
              <a:rPr lang="en-US" baseline="0" dirty="0" smtClean="0"/>
              <a:t>Latency</a:t>
            </a:r>
          </a:p>
          <a:p>
            <a:pPr>
              <a:defRPr/>
            </a:pPr>
            <a:r>
              <a:rPr lang="en-US" baseline="0" dirty="0" err="1" smtClean="0"/>
              <a:t>Avg</a:t>
            </a:r>
            <a:r>
              <a:rPr lang="en-US" baseline="0" dirty="0" smtClean="0"/>
              <a:t> = 42us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Sheet1!$A$1:$A$100</c:f>
              <c:numCache>
                <c:formatCode>General</c:formatCode>
                <c:ptCount val="1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</c:numCache>
            </c:numRef>
          </c:cat>
          <c:val>
            <c:numRef>
              <c:f>Sheet1!$B$1:$B$100</c:f>
              <c:numCache>
                <c:formatCode>General</c:formatCode>
                <c:ptCount val="10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6.0000000000000002E-5</c:v>
                </c:pt>
                <c:pt idx="26">
                  <c:v>1.3999999999999999E-4</c:v>
                </c:pt>
                <c:pt idx="27">
                  <c:v>7.6000000000000004E-4</c:v>
                </c:pt>
                <c:pt idx="28">
                  <c:v>2.7799999999999999E-3</c:v>
                </c:pt>
                <c:pt idx="29">
                  <c:v>7.7400000000000004E-3</c:v>
                </c:pt>
                <c:pt idx="30">
                  <c:v>1.7840000000000002E-2</c:v>
                </c:pt>
                <c:pt idx="31">
                  <c:v>3.3959999999999997E-2</c:v>
                </c:pt>
                <c:pt idx="32">
                  <c:v>5.2639999999999999E-2</c:v>
                </c:pt>
                <c:pt idx="33">
                  <c:v>7.1919999999999998E-2</c:v>
                </c:pt>
                <c:pt idx="34">
                  <c:v>9.2079999999999995E-2</c:v>
                </c:pt>
                <c:pt idx="35">
                  <c:v>0.12118</c:v>
                </c:pt>
                <c:pt idx="36">
                  <c:v>0.16496</c:v>
                </c:pt>
                <c:pt idx="37">
                  <c:v>0.23330000000000001</c:v>
                </c:pt>
                <c:pt idx="38">
                  <c:v>0.32547999999999999</c:v>
                </c:pt>
                <c:pt idx="39">
                  <c:v>0.43731999999999999</c:v>
                </c:pt>
                <c:pt idx="40">
                  <c:v>0.55598000000000003</c:v>
                </c:pt>
                <c:pt idx="41">
                  <c:v>0.66512000000000004</c:v>
                </c:pt>
                <c:pt idx="42">
                  <c:v>0.75097999999999998</c:v>
                </c:pt>
                <c:pt idx="43">
                  <c:v>0.80752000000000002</c:v>
                </c:pt>
                <c:pt idx="44">
                  <c:v>0.84016000000000002</c:v>
                </c:pt>
                <c:pt idx="45">
                  <c:v>0.85907999999999995</c:v>
                </c:pt>
                <c:pt idx="46">
                  <c:v>0.87090000000000001</c:v>
                </c:pt>
                <c:pt idx="47">
                  <c:v>0.87827999999999995</c:v>
                </c:pt>
                <c:pt idx="48">
                  <c:v>0.88429999999999997</c:v>
                </c:pt>
                <c:pt idx="49">
                  <c:v>0.89036000000000004</c:v>
                </c:pt>
                <c:pt idx="50">
                  <c:v>0.89568000000000003</c:v>
                </c:pt>
                <c:pt idx="51">
                  <c:v>0.90147999999999995</c:v>
                </c:pt>
                <c:pt idx="52">
                  <c:v>0.90832000000000002</c:v>
                </c:pt>
                <c:pt idx="53">
                  <c:v>0.91591999999999996</c:v>
                </c:pt>
                <c:pt idx="54">
                  <c:v>0.92490000000000006</c:v>
                </c:pt>
                <c:pt idx="55">
                  <c:v>0.93523999999999996</c:v>
                </c:pt>
                <c:pt idx="56">
                  <c:v>0.94532000000000005</c:v>
                </c:pt>
                <c:pt idx="57">
                  <c:v>0.95484000000000002</c:v>
                </c:pt>
                <c:pt idx="58">
                  <c:v>0.96089999999999998</c:v>
                </c:pt>
                <c:pt idx="59">
                  <c:v>0.96533999999999998</c:v>
                </c:pt>
                <c:pt idx="60">
                  <c:v>0.96752000000000005</c:v>
                </c:pt>
                <c:pt idx="61">
                  <c:v>0.96933999999999998</c:v>
                </c:pt>
                <c:pt idx="62">
                  <c:v>0.97084000000000004</c:v>
                </c:pt>
                <c:pt idx="63">
                  <c:v>0.97209999999999996</c:v>
                </c:pt>
                <c:pt idx="64">
                  <c:v>0.97353999999999996</c:v>
                </c:pt>
                <c:pt idx="65">
                  <c:v>0.97485999999999995</c:v>
                </c:pt>
                <c:pt idx="66">
                  <c:v>0.97697999999999996</c:v>
                </c:pt>
                <c:pt idx="67">
                  <c:v>0.97875999999999996</c:v>
                </c:pt>
                <c:pt idx="68">
                  <c:v>0.98080000000000001</c:v>
                </c:pt>
                <c:pt idx="69">
                  <c:v>0.9829</c:v>
                </c:pt>
                <c:pt idx="70">
                  <c:v>0.98494000000000004</c:v>
                </c:pt>
                <c:pt idx="71">
                  <c:v>0.98682000000000003</c:v>
                </c:pt>
                <c:pt idx="72">
                  <c:v>0.98858000000000001</c:v>
                </c:pt>
                <c:pt idx="73">
                  <c:v>0.99012</c:v>
                </c:pt>
                <c:pt idx="74">
                  <c:v>0.99134</c:v>
                </c:pt>
                <c:pt idx="75">
                  <c:v>0.99243999999999999</c:v>
                </c:pt>
                <c:pt idx="76">
                  <c:v>0.99309999999999998</c:v>
                </c:pt>
                <c:pt idx="77">
                  <c:v>0.99406000000000005</c:v>
                </c:pt>
                <c:pt idx="78">
                  <c:v>0.99475999999999998</c:v>
                </c:pt>
                <c:pt idx="79">
                  <c:v>0.99541999999999997</c:v>
                </c:pt>
                <c:pt idx="80">
                  <c:v>0.99602000000000002</c:v>
                </c:pt>
                <c:pt idx="81">
                  <c:v>0.99661999999999995</c:v>
                </c:pt>
                <c:pt idx="82">
                  <c:v>0.99702000000000002</c:v>
                </c:pt>
                <c:pt idx="83">
                  <c:v>0.99728000000000006</c:v>
                </c:pt>
                <c:pt idx="84">
                  <c:v>0.99750000000000005</c:v>
                </c:pt>
                <c:pt idx="85">
                  <c:v>0.99775999999999998</c:v>
                </c:pt>
                <c:pt idx="86">
                  <c:v>0.99802000000000002</c:v>
                </c:pt>
                <c:pt idx="87">
                  <c:v>0.99817999999999996</c:v>
                </c:pt>
                <c:pt idx="88">
                  <c:v>0.99838000000000005</c:v>
                </c:pt>
                <c:pt idx="89">
                  <c:v>0.99853999999999998</c:v>
                </c:pt>
                <c:pt idx="90">
                  <c:v>0.99875999999999998</c:v>
                </c:pt>
                <c:pt idx="91">
                  <c:v>0.99892000000000003</c:v>
                </c:pt>
                <c:pt idx="92">
                  <c:v>0.99905999999999995</c:v>
                </c:pt>
                <c:pt idx="93">
                  <c:v>0.99919999999999998</c:v>
                </c:pt>
                <c:pt idx="94">
                  <c:v>0.99926000000000004</c:v>
                </c:pt>
                <c:pt idx="95">
                  <c:v>0.99938000000000005</c:v>
                </c:pt>
                <c:pt idx="96">
                  <c:v>0.99941999999999998</c:v>
                </c:pt>
                <c:pt idx="97">
                  <c:v>0.99946000000000002</c:v>
                </c:pt>
                <c:pt idx="98">
                  <c:v>0.99948000000000004</c:v>
                </c:pt>
                <c:pt idx="99">
                  <c:v>0.99950000000000006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753808"/>
        <c:axId val="375754200"/>
      </c:lineChart>
      <c:catAx>
        <c:axId val="375753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Scheduling </a:t>
                </a:r>
                <a:r>
                  <a:rPr lang="en-US" dirty="0" smtClean="0"/>
                  <a:t>Latency(us)</a:t>
                </a:r>
                <a:endParaRPr 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5754200"/>
        <c:crosses val="autoZero"/>
        <c:auto val="1"/>
        <c:lblAlgn val="ctr"/>
        <c:lblOffset val="100"/>
        <c:noMultiLvlLbl val="0"/>
      </c:catAx>
      <c:valAx>
        <c:axId val="375754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CDF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5753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CPU-busy </a:t>
            </a:r>
            <a:r>
              <a:rPr lang="en-US" dirty="0" err="1" smtClean="0"/>
              <a:t>vs</a:t>
            </a:r>
            <a:r>
              <a:rPr lang="en-US" dirty="0" smtClean="0"/>
              <a:t> Idle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Sheet1!$O$1</c:f>
              <c:strCache>
                <c:ptCount val="1"/>
                <c:pt idx="0">
                  <c:v>CPU-busy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Sheet1!$N$2:$N$71</c:f>
              <c:numCache>
                <c:formatCode>General</c:formatCode>
                <c:ptCount val="7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</c:numCache>
            </c:numRef>
          </c:cat>
          <c:val>
            <c:numRef>
              <c:f>Sheet1!$O$2:$O$71</c:f>
              <c:numCache>
                <c:formatCode>General</c:formatCode>
                <c:ptCount val="7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6.0000000000000002E-5</c:v>
                </c:pt>
                <c:pt idx="25">
                  <c:v>1.3999999999999999E-4</c:v>
                </c:pt>
                <c:pt idx="26">
                  <c:v>7.6000000000000004E-4</c:v>
                </c:pt>
                <c:pt idx="27">
                  <c:v>2.7799999999999999E-3</c:v>
                </c:pt>
                <c:pt idx="28">
                  <c:v>7.7400000000000004E-3</c:v>
                </c:pt>
                <c:pt idx="29">
                  <c:v>1.7840000000000002E-2</c:v>
                </c:pt>
                <c:pt idx="30">
                  <c:v>3.3959999999999997E-2</c:v>
                </c:pt>
                <c:pt idx="31">
                  <c:v>5.2639999999999999E-2</c:v>
                </c:pt>
                <c:pt idx="32">
                  <c:v>7.1919999999999998E-2</c:v>
                </c:pt>
                <c:pt idx="33">
                  <c:v>9.2079999999999995E-2</c:v>
                </c:pt>
                <c:pt idx="34">
                  <c:v>0.12118</c:v>
                </c:pt>
                <c:pt idx="35">
                  <c:v>0.16496</c:v>
                </c:pt>
                <c:pt idx="36">
                  <c:v>0.23330000000000001</c:v>
                </c:pt>
                <c:pt idx="37">
                  <c:v>0.32547999999999999</c:v>
                </c:pt>
                <c:pt idx="38">
                  <c:v>0.43731999999999999</c:v>
                </c:pt>
                <c:pt idx="39">
                  <c:v>0.55598000000000003</c:v>
                </c:pt>
                <c:pt idx="40">
                  <c:v>0.66512000000000004</c:v>
                </c:pt>
                <c:pt idx="41">
                  <c:v>0.75097999999999998</c:v>
                </c:pt>
                <c:pt idx="42">
                  <c:v>0.80752000000000002</c:v>
                </c:pt>
                <c:pt idx="43">
                  <c:v>0.84016000000000002</c:v>
                </c:pt>
                <c:pt idx="44">
                  <c:v>0.85907999999999995</c:v>
                </c:pt>
                <c:pt idx="45">
                  <c:v>0.87090000000000001</c:v>
                </c:pt>
                <c:pt idx="46">
                  <c:v>0.87827999999999995</c:v>
                </c:pt>
                <c:pt idx="47">
                  <c:v>0.88429999999999997</c:v>
                </c:pt>
                <c:pt idx="48">
                  <c:v>0.89036000000000004</c:v>
                </c:pt>
                <c:pt idx="49">
                  <c:v>0.89568000000000003</c:v>
                </c:pt>
                <c:pt idx="50">
                  <c:v>0.90147999999999995</c:v>
                </c:pt>
                <c:pt idx="51">
                  <c:v>0.90832000000000002</c:v>
                </c:pt>
                <c:pt idx="52">
                  <c:v>0.91591999999999996</c:v>
                </c:pt>
                <c:pt idx="53">
                  <c:v>0.92490000000000006</c:v>
                </c:pt>
                <c:pt idx="54">
                  <c:v>0.93523999999999996</c:v>
                </c:pt>
                <c:pt idx="55">
                  <c:v>0.94532000000000005</c:v>
                </c:pt>
                <c:pt idx="56">
                  <c:v>0.95484000000000002</c:v>
                </c:pt>
                <c:pt idx="57">
                  <c:v>0.96089999999999998</c:v>
                </c:pt>
                <c:pt idx="58">
                  <c:v>0.96533999999999998</c:v>
                </c:pt>
                <c:pt idx="59">
                  <c:v>0.96752000000000005</c:v>
                </c:pt>
                <c:pt idx="60">
                  <c:v>0.96933999999999998</c:v>
                </c:pt>
                <c:pt idx="61">
                  <c:v>0.97084000000000004</c:v>
                </c:pt>
                <c:pt idx="62">
                  <c:v>0.97209999999999996</c:v>
                </c:pt>
                <c:pt idx="63">
                  <c:v>0.97353999999999996</c:v>
                </c:pt>
                <c:pt idx="64">
                  <c:v>0.97485999999999995</c:v>
                </c:pt>
                <c:pt idx="65">
                  <c:v>0.97697999999999996</c:v>
                </c:pt>
                <c:pt idx="66">
                  <c:v>0.97875999999999996</c:v>
                </c:pt>
                <c:pt idx="67">
                  <c:v>0.98080000000000001</c:v>
                </c:pt>
                <c:pt idx="68">
                  <c:v>0.9829</c:v>
                </c:pt>
                <c:pt idx="69">
                  <c:v>0.98494000000000004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Sheet1!$P$1</c:f>
              <c:strCache>
                <c:ptCount val="1"/>
                <c:pt idx="0">
                  <c:v>Idle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Sheet1!$N$2:$N$71</c:f>
              <c:numCache>
                <c:formatCode>General</c:formatCode>
                <c:ptCount val="7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</c:numCache>
            </c:numRef>
          </c:cat>
          <c:val>
            <c:numRef>
              <c:f>Sheet1!$P$2:$P$71</c:f>
              <c:numCache>
                <c:formatCode>General</c:formatCode>
                <c:ptCount val="7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2.0000000000000002E-5</c:v>
                </c:pt>
                <c:pt idx="22">
                  <c:v>1.3999999999999999E-4</c:v>
                </c:pt>
                <c:pt idx="23">
                  <c:v>1.0200000000000001E-3</c:v>
                </c:pt>
                <c:pt idx="24">
                  <c:v>3.16E-3</c:v>
                </c:pt>
                <c:pt idx="25">
                  <c:v>8.5000000000000006E-3</c:v>
                </c:pt>
                <c:pt idx="26">
                  <c:v>2.1160000000000002E-2</c:v>
                </c:pt>
                <c:pt idx="27">
                  <c:v>3.9579999999999997E-2</c:v>
                </c:pt>
                <c:pt idx="28">
                  <c:v>6.7799999999999999E-2</c:v>
                </c:pt>
                <c:pt idx="29">
                  <c:v>9.6939999999999998E-2</c:v>
                </c:pt>
                <c:pt idx="30">
                  <c:v>0.12601999999999999</c:v>
                </c:pt>
                <c:pt idx="31">
                  <c:v>0.15518000000000001</c:v>
                </c:pt>
                <c:pt idx="32">
                  <c:v>0.18726000000000001</c:v>
                </c:pt>
                <c:pt idx="33">
                  <c:v>0.22864000000000001</c:v>
                </c:pt>
                <c:pt idx="34">
                  <c:v>0.28783999999999998</c:v>
                </c:pt>
                <c:pt idx="35">
                  <c:v>0.36258000000000001</c:v>
                </c:pt>
                <c:pt idx="36">
                  <c:v>0.45032</c:v>
                </c:pt>
                <c:pt idx="37">
                  <c:v>0.54218</c:v>
                </c:pt>
                <c:pt idx="38">
                  <c:v>0.62680000000000002</c:v>
                </c:pt>
                <c:pt idx="39">
                  <c:v>0.69801999999999997</c:v>
                </c:pt>
                <c:pt idx="40">
                  <c:v>0.74953999999999998</c:v>
                </c:pt>
                <c:pt idx="41">
                  <c:v>0.78280000000000005</c:v>
                </c:pt>
                <c:pt idx="42">
                  <c:v>0.80442000000000002</c:v>
                </c:pt>
                <c:pt idx="43">
                  <c:v>0.81986000000000003</c:v>
                </c:pt>
                <c:pt idx="44">
                  <c:v>0.83164000000000005</c:v>
                </c:pt>
                <c:pt idx="45">
                  <c:v>0.84121999999999997</c:v>
                </c:pt>
                <c:pt idx="46">
                  <c:v>0.84918000000000005</c:v>
                </c:pt>
                <c:pt idx="47">
                  <c:v>0.85711999999999999</c:v>
                </c:pt>
                <c:pt idx="48">
                  <c:v>0.8639</c:v>
                </c:pt>
                <c:pt idx="49">
                  <c:v>0.87250000000000005</c:v>
                </c:pt>
                <c:pt idx="50">
                  <c:v>0.88151999999999997</c:v>
                </c:pt>
                <c:pt idx="51">
                  <c:v>0.89088000000000001</c:v>
                </c:pt>
                <c:pt idx="52">
                  <c:v>0.9012</c:v>
                </c:pt>
                <c:pt idx="53">
                  <c:v>0.91139999999999999</c:v>
                </c:pt>
                <c:pt idx="54">
                  <c:v>0.92125999999999997</c:v>
                </c:pt>
                <c:pt idx="55">
                  <c:v>0.93003999999999998</c:v>
                </c:pt>
                <c:pt idx="56">
                  <c:v>0.93786000000000003</c:v>
                </c:pt>
                <c:pt idx="57">
                  <c:v>0.94381999999999999</c:v>
                </c:pt>
                <c:pt idx="58">
                  <c:v>0.94838</c:v>
                </c:pt>
                <c:pt idx="59">
                  <c:v>0.95221999999999996</c:v>
                </c:pt>
                <c:pt idx="60">
                  <c:v>0.95569999999999999</c:v>
                </c:pt>
                <c:pt idx="61">
                  <c:v>0.95813999999999999</c:v>
                </c:pt>
                <c:pt idx="62">
                  <c:v>0.96086000000000005</c:v>
                </c:pt>
                <c:pt idx="63">
                  <c:v>0.96328000000000003</c:v>
                </c:pt>
                <c:pt idx="64">
                  <c:v>0.96538000000000002</c:v>
                </c:pt>
                <c:pt idx="65">
                  <c:v>0.96721999999999997</c:v>
                </c:pt>
                <c:pt idx="66">
                  <c:v>0.96919999999999995</c:v>
                </c:pt>
                <c:pt idx="67">
                  <c:v>0.97153999999999996</c:v>
                </c:pt>
                <c:pt idx="68">
                  <c:v>0.97406000000000004</c:v>
                </c:pt>
                <c:pt idx="69">
                  <c:v>0.97629999999999995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6185216"/>
        <c:axId val="376185608"/>
      </c:lineChart>
      <c:catAx>
        <c:axId val="3761852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Scheduling Latency (us)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6185608"/>
        <c:crosses val="autoZero"/>
        <c:auto val="1"/>
        <c:lblAlgn val="ctr"/>
        <c:lblOffset val="100"/>
        <c:noMultiLvlLbl val="0"/>
      </c:catAx>
      <c:valAx>
        <c:axId val="376185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CDF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6185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Scheduling</a:t>
            </a:r>
            <a:r>
              <a:rPr lang="en-US" baseline="0" dirty="0"/>
              <a:t> Latency</a:t>
            </a:r>
          </a:p>
          <a:p>
            <a:pPr>
              <a:defRPr/>
            </a:pPr>
            <a:r>
              <a:rPr lang="en-US" baseline="0" dirty="0" err="1" smtClean="0"/>
              <a:t>Avg</a:t>
            </a:r>
            <a:r>
              <a:rPr lang="en-US" baseline="0" dirty="0" smtClean="0"/>
              <a:t> = 77us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Sheet1!$I$1:$I$100</c:f>
              <c:numCache>
                <c:formatCode>General</c:formatCode>
                <c:ptCount val="1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</c:numCache>
            </c:numRef>
          </c:cat>
          <c:val>
            <c:numRef>
              <c:f>Sheet1!$L$1:$L$100</c:f>
              <c:numCache>
                <c:formatCode>General</c:formatCode>
                <c:ptCount val="10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2.0000000000000002E-5</c:v>
                </c:pt>
                <c:pt idx="36">
                  <c:v>2.0000000000000002E-5</c:v>
                </c:pt>
                <c:pt idx="37">
                  <c:v>6.0000000000000002E-5</c:v>
                </c:pt>
                <c:pt idx="38">
                  <c:v>1.6000000000000001E-4</c:v>
                </c:pt>
                <c:pt idx="39">
                  <c:v>3.6000000000000002E-4</c:v>
                </c:pt>
                <c:pt idx="40">
                  <c:v>7.2000000000000005E-4</c:v>
                </c:pt>
                <c:pt idx="41">
                  <c:v>1.24E-3</c:v>
                </c:pt>
                <c:pt idx="42">
                  <c:v>1.8799999999999999E-3</c:v>
                </c:pt>
                <c:pt idx="43">
                  <c:v>2.8E-3</c:v>
                </c:pt>
                <c:pt idx="44">
                  <c:v>3.98E-3</c:v>
                </c:pt>
                <c:pt idx="45">
                  <c:v>5.3E-3</c:v>
                </c:pt>
                <c:pt idx="46">
                  <c:v>7.5199999999999998E-3</c:v>
                </c:pt>
                <c:pt idx="47">
                  <c:v>9.92E-3</c:v>
                </c:pt>
                <c:pt idx="48">
                  <c:v>1.2200000000000001E-2</c:v>
                </c:pt>
                <c:pt idx="49">
                  <c:v>1.546E-2</c:v>
                </c:pt>
                <c:pt idx="50">
                  <c:v>1.864E-2</c:v>
                </c:pt>
                <c:pt idx="51">
                  <c:v>2.2859999999999998E-2</c:v>
                </c:pt>
                <c:pt idx="52">
                  <c:v>2.7980000000000001E-2</c:v>
                </c:pt>
                <c:pt idx="53">
                  <c:v>3.4419999999999999E-2</c:v>
                </c:pt>
                <c:pt idx="54">
                  <c:v>4.2459999999999998E-2</c:v>
                </c:pt>
                <c:pt idx="55">
                  <c:v>5.2999999999999999E-2</c:v>
                </c:pt>
                <c:pt idx="56">
                  <c:v>6.7320000000000005E-2</c:v>
                </c:pt>
                <c:pt idx="57">
                  <c:v>8.7040000000000006E-2</c:v>
                </c:pt>
                <c:pt idx="58">
                  <c:v>0.11216</c:v>
                </c:pt>
                <c:pt idx="59">
                  <c:v>0.14302000000000001</c:v>
                </c:pt>
                <c:pt idx="60">
                  <c:v>0.18101999999999999</c:v>
                </c:pt>
                <c:pt idx="61">
                  <c:v>0.22259999999999999</c:v>
                </c:pt>
                <c:pt idx="62">
                  <c:v>0.26601999999999998</c:v>
                </c:pt>
                <c:pt idx="63">
                  <c:v>0.31119999999999998</c:v>
                </c:pt>
                <c:pt idx="64">
                  <c:v>0.35637999999999997</c:v>
                </c:pt>
                <c:pt idx="65">
                  <c:v>0.39979999999999999</c:v>
                </c:pt>
                <c:pt idx="66">
                  <c:v>0.43784000000000001</c:v>
                </c:pt>
                <c:pt idx="67">
                  <c:v>0.47148000000000001</c:v>
                </c:pt>
                <c:pt idx="68">
                  <c:v>0.50302000000000002</c:v>
                </c:pt>
                <c:pt idx="69">
                  <c:v>0.53025999999999995</c:v>
                </c:pt>
                <c:pt idx="70">
                  <c:v>0.55528</c:v>
                </c:pt>
                <c:pt idx="71">
                  <c:v>0.57820000000000005</c:v>
                </c:pt>
                <c:pt idx="72">
                  <c:v>0.60136000000000001</c:v>
                </c:pt>
                <c:pt idx="73">
                  <c:v>0.62165999999999999</c:v>
                </c:pt>
                <c:pt idx="74">
                  <c:v>0.64154</c:v>
                </c:pt>
                <c:pt idx="75">
                  <c:v>0.66059999999999997</c:v>
                </c:pt>
                <c:pt idx="76">
                  <c:v>0.67927999999999999</c:v>
                </c:pt>
                <c:pt idx="77">
                  <c:v>0.69733999999999996</c:v>
                </c:pt>
                <c:pt idx="78">
                  <c:v>0.71474000000000004</c:v>
                </c:pt>
                <c:pt idx="79">
                  <c:v>0.73046</c:v>
                </c:pt>
                <c:pt idx="80">
                  <c:v>0.74629999999999996</c:v>
                </c:pt>
                <c:pt idx="81">
                  <c:v>0.76156000000000001</c:v>
                </c:pt>
                <c:pt idx="82">
                  <c:v>0.77507999999999999</c:v>
                </c:pt>
                <c:pt idx="83">
                  <c:v>0.78737999999999997</c:v>
                </c:pt>
                <c:pt idx="84">
                  <c:v>0.79866000000000004</c:v>
                </c:pt>
                <c:pt idx="85">
                  <c:v>0.80825999999999998</c:v>
                </c:pt>
                <c:pt idx="86">
                  <c:v>0.81701999999999997</c:v>
                </c:pt>
                <c:pt idx="87">
                  <c:v>0.82443999999999995</c:v>
                </c:pt>
                <c:pt idx="88">
                  <c:v>0.83155999999999997</c:v>
                </c:pt>
                <c:pt idx="89">
                  <c:v>0.83742000000000005</c:v>
                </c:pt>
                <c:pt idx="90">
                  <c:v>0.84297999999999995</c:v>
                </c:pt>
                <c:pt idx="91">
                  <c:v>0.84782000000000002</c:v>
                </c:pt>
                <c:pt idx="92">
                  <c:v>0.85194000000000003</c:v>
                </c:pt>
                <c:pt idx="93">
                  <c:v>0.85572000000000004</c:v>
                </c:pt>
                <c:pt idx="94">
                  <c:v>0.85931999999999997</c:v>
                </c:pt>
                <c:pt idx="95">
                  <c:v>0.86307999999999996</c:v>
                </c:pt>
                <c:pt idx="96">
                  <c:v>0.86648000000000003</c:v>
                </c:pt>
                <c:pt idx="97">
                  <c:v>0.86953999999999998</c:v>
                </c:pt>
                <c:pt idx="98">
                  <c:v>0.87238000000000004</c:v>
                </c:pt>
                <c:pt idx="99">
                  <c:v>0.87517999999999996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6186392"/>
        <c:axId val="365021800"/>
      </c:lineChart>
      <c:catAx>
        <c:axId val="3761863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Scheduling Latency(us)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5021800"/>
        <c:crosses val="autoZero"/>
        <c:auto val="1"/>
        <c:lblAlgn val="ctr"/>
        <c:lblOffset val="100"/>
        <c:noMultiLvlLbl val="0"/>
      </c:catAx>
      <c:valAx>
        <c:axId val="365021800"/>
        <c:scaling>
          <c:orientation val="minMax"/>
          <c:max val="1.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CDF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6186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Scheduling</a:t>
            </a:r>
            <a:r>
              <a:rPr lang="en-US" baseline="0"/>
              <a:t> Latency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Sheet1!$O$1</c:f>
              <c:strCache>
                <c:ptCount val="1"/>
                <c:pt idx="0">
                  <c:v>CPU-busy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Sheet1!$N$2:$N$101</c:f>
              <c:numCache>
                <c:formatCode>General</c:formatCode>
                <c:ptCount val="10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</c:numCache>
            </c:numRef>
          </c:cat>
          <c:val>
            <c:numRef>
              <c:f>Sheet1!$O$2:$O$101</c:f>
              <c:numCache>
                <c:formatCode>General</c:formatCode>
                <c:ptCount val="10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6.0000000000000002E-5</c:v>
                </c:pt>
                <c:pt idx="25">
                  <c:v>1.3999999999999999E-4</c:v>
                </c:pt>
                <c:pt idx="26">
                  <c:v>7.6000000000000004E-4</c:v>
                </c:pt>
                <c:pt idx="27">
                  <c:v>2.7799999999999999E-3</c:v>
                </c:pt>
                <c:pt idx="28">
                  <c:v>7.7400000000000004E-3</c:v>
                </c:pt>
                <c:pt idx="29">
                  <c:v>1.7840000000000002E-2</c:v>
                </c:pt>
                <c:pt idx="30">
                  <c:v>3.3959999999999997E-2</c:v>
                </c:pt>
                <c:pt idx="31">
                  <c:v>5.2639999999999999E-2</c:v>
                </c:pt>
                <c:pt idx="32">
                  <c:v>7.1919999999999998E-2</c:v>
                </c:pt>
                <c:pt idx="33">
                  <c:v>9.2079999999999995E-2</c:v>
                </c:pt>
                <c:pt idx="34">
                  <c:v>0.12118</c:v>
                </c:pt>
                <c:pt idx="35">
                  <c:v>0.16496</c:v>
                </c:pt>
                <c:pt idx="36">
                  <c:v>0.23330000000000001</c:v>
                </c:pt>
                <c:pt idx="37">
                  <c:v>0.32547999999999999</c:v>
                </c:pt>
                <c:pt idx="38">
                  <c:v>0.43731999999999999</c:v>
                </c:pt>
                <c:pt idx="39">
                  <c:v>0.55598000000000003</c:v>
                </c:pt>
                <c:pt idx="40">
                  <c:v>0.66512000000000004</c:v>
                </c:pt>
                <c:pt idx="41">
                  <c:v>0.75097999999999998</c:v>
                </c:pt>
                <c:pt idx="42">
                  <c:v>0.80752000000000002</c:v>
                </c:pt>
                <c:pt idx="43">
                  <c:v>0.84016000000000002</c:v>
                </c:pt>
                <c:pt idx="44">
                  <c:v>0.85907999999999995</c:v>
                </c:pt>
                <c:pt idx="45">
                  <c:v>0.87090000000000001</c:v>
                </c:pt>
                <c:pt idx="46">
                  <c:v>0.87827999999999995</c:v>
                </c:pt>
                <c:pt idx="47">
                  <c:v>0.88429999999999997</c:v>
                </c:pt>
                <c:pt idx="48">
                  <c:v>0.89036000000000004</c:v>
                </c:pt>
                <c:pt idx="49">
                  <c:v>0.89568000000000003</c:v>
                </c:pt>
                <c:pt idx="50">
                  <c:v>0.90147999999999995</c:v>
                </c:pt>
                <c:pt idx="51">
                  <c:v>0.90832000000000002</c:v>
                </c:pt>
                <c:pt idx="52">
                  <c:v>0.91591999999999996</c:v>
                </c:pt>
                <c:pt idx="53">
                  <c:v>0.92490000000000006</c:v>
                </c:pt>
                <c:pt idx="54">
                  <c:v>0.93523999999999996</c:v>
                </c:pt>
                <c:pt idx="55">
                  <c:v>0.94532000000000005</c:v>
                </c:pt>
                <c:pt idx="56">
                  <c:v>0.95484000000000002</c:v>
                </c:pt>
                <c:pt idx="57">
                  <c:v>0.96089999999999998</c:v>
                </c:pt>
                <c:pt idx="58">
                  <c:v>0.96533999999999998</c:v>
                </c:pt>
                <c:pt idx="59">
                  <c:v>0.96752000000000005</c:v>
                </c:pt>
                <c:pt idx="60">
                  <c:v>0.96933999999999998</c:v>
                </c:pt>
                <c:pt idx="61">
                  <c:v>0.97084000000000004</c:v>
                </c:pt>
                <c:pt idx="62">
                  <c:v>0.97209999999999996</c:v>
                </c:pt>
                <c:pt idx="63">
                  <c:v>0.97353999999999996</c:v>
                </c:pt>
                <c:pt idx="64">
                  <c:v>0.97485999999999995</c:v>
                </c:pt>
                <c:pt idx="65">
                  <c:v>0.97697999999999996</c:v>
                </c:pt>
                <c:pt idx="66">
                  <c:v>0.97875999999999996</c:v>
                </c:pt>
                <c:pt idx="67">
                  <c:v>0.98080000000000001</c:v>
                </c:pt>
                <c:pt idx="68">
                  <c:v>0.9829</c:v>
                </c:pt>
                <c:pt idx="69">
                  <c:v>0.98494000000000004</c:v>
                </c:pt>
                <c:pt idx="70">
                  <c:v>0.98682000000000003</c:v>
                </c:pt>
                <c:pt idx="71">
                  <c:v>0.98858000000000001</c:v>
                </c:pt>
                <c:pt idx="72">
                  <c:v>0.99012</c:v>
                </c:pt>
                <c:pt idx="73">
                  <c:v>0.99134</c:v>
                </c:pt>
                <c:pt idx="74">
                  <c:v>0.99243999999999999</c:v>
                </c:pt>
                <c:pt idx="75">
                  <c:v>0.99309999999999998</c:v>
                </c:pt>
                <c:pt idx="76">
                  <c:v>0.99406000000000005</c:v>
                </c:pt>
                <c:pt idx="77">
                  <c:v>0.99475999999999998</c:v>
                </c:pt>
                <c:pt idx="78">
                  <c:v>0.99541999999999997</c:v>
                </c:pt>
                <c:pt idx="79">
                  <c:v>0.99602000000000002</c:v>
                </c:pt>
                <c:pt idx="80">
                  <c:v>0.99661999999999995</c:v>
                </c:pt>
                <c:pt idx="81">
                  <c:v>0.99702000000000002</c:v>
                </c:pt>
                <c:pt idx="82">
                  <c:v>0.99728000000000006</c:v>
                </c:pt>
                <c:pt idx="83">
                  <c:v>0.99750000000000005</c:v>
                </c:pt>
                <c:pt idx="84">
                  <c:v>0.99775999999999998</c:v>
                </c:pt>
                <c:pt idx="85">
                  <c:v>0.99802000000000002</c:v>
                </c:pt>
                <c:pt idx="86">
                  <c:v>0.99817999999999996</c:v>
                </c:pt>
                <c:pt idx="87">
                  <c:v>0.99838000000000005</c:v>
                </c:pt>
                <c:pt idx="88">
                  <c:v>0.99853999999999998</c:v>
                </c:pt>
                <c:pt idx="89">
                  <c:v>0.99875999999999998</c:v>
                </c:pt>
                <c:pt idx="90">
                  <c:v>0.99892000000000003</c:v>
                </c:pt>
                <c:pt idx="91">
                  <c:v>0.99905999999999995</c:v>
                </c:pt>
                <c:pt idx="92">
                  <c:v>0.99919999999999998</c:v>
                </c:pt>
                <c:pt idx="93">
                  <c:v>0.99926000000000004</c:v>
                </c:pt>
                <c:pt idx="94">
                  <c:v>0.99938000000000005</c:v>
                </c:pt>
                <c:pt idx="95">
                  <c:v>0.99941999999999998</c:v>
                </c:pt>
                <c:pt idx="96">
                  <c:v>0.99946000000000002</c:v>
                </c:pt>
                <c:pt idx="97">
                  <c:v>0.99948000000000004</c:v>
                </c:pt>
                <c:pt idx="98">
                  <c:v>0.99950000000000006</c:v>
                </c:pt>
                <c:pt idx="99">
                  <c:v>0.99950000000000006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Sheet1!$P$1</c:f>
              <c:strCache>
                <c:ptCount val="1"/>
                <c:pt idx="0">
                  <c:v>Idle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Sheet1!$N$2:$N$101</c:f>
              <c:numCache>
                <c:formatCode>General</c:formatCode>
                <c:ptCount val="10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</c:numCache>
            </c:numRef>
          </c:cat>
          <c:val>
            <c:numRef>
              <c:f>Sheet1!$P$2:$P$101</c:f>
              <c:numCache>
                <c:formatCode>General</c:formatCode>
                <c:ptCount val="10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2.0000000000000002E-5</c:v>
                </c:pt>
                <c:pt idx="22">
                  <c:v>1.3999999999999999E-4</c:v>
                </c:pt>
                <c:pt idx="23">
                  <c:v>1.0200000000000001E-3</c:v>
                </c:pt>
                <c:pt idx="24">
                  <c:v>3.16E-3</c:v>
                </c:pt>
                <c:pt idx="25">
                  <c:v>8.5000000000000006E-3</c:v>
                </c:pt>
                <c:pt idx="26">
                  <c:v>2.1160000000000002E-2</c:v>
                </c:pt>
                <c:pt idx="27">
                  <c:v>3.9579999999999997E-2</c:v>
                </c:pt>
                <c:pt idx="28">
                  <c:v>6.7799999999999999E-2</c:v>
                </c:pt>
                <c:pt idx="29">
                  <c:v>9.6939999999999998E-2</c:v>
                </c:pt>
                <c:pt idx="30">
                  <c:v>0.12601999999999999</c:v>
                </c:pt>
                <c:pt idx="31">
                  <c:v>0.15518000000000001</c:v>
                </c:pt>
                <c:pt idx="32">
                  <c:v>0.18726000000000001</c:v>
                </c:pt>
                <c:pt idx="33">
                  <c:v>0.22864000000000001</c:v>
                </c:pt>
                <c:pt idx="34">
                  <c:v>0.28783999999999998</c:v>
                </c:pt>
                <c:pt idx="35">
                  <c:v>0.36258000000000001</c:v>
                </c:pt>
                <c:pt idx="36">
                  <c:v>0.45032</c:v>
                </c:pt>
                <c:pt idx="37">
                  <c:v>0.54218</c:v>
                </c:pt>
                <c:pt idx="38">
                  <c:v>0.62680000000000002</c:v>
                </c:pt>
                <c:pt idx="39">
                  <c:v>0.69801999999999997</c:v>
                </c:pt>
                <c:pt idx="40">
                  <c:v>0.74953999999999998</c:v>
                </c:pt>
                <c:pt idx="41">
                  <c:v>0.78280000000000005</c:v>
                </c:pt>
                <c:pt idx="42">
                  <c:v>0.80442000000000002</c:v>
                </c:pt>
                <c:pt idx="43">
                  <c:v>0.81986000000000003</c:v>
                </c:pt>
                <c:pt idx="44">
                  <c:v>0.83164000000000005</c:v>
                </c:pt>
                <c:pt idx="45">
                  <c:v>0.84121999999999997</c:v>
                </c:pt>
                <c:pt idx="46">
                  <c:v>0.84918000000000005</c:v>
                </c:pt>
                <c:pt idx="47">
                  <c:v>0.85711999999999999</c:v>
                </c:pt>
                <c:pt idx="48">
                  <c:v>0.8639</c:v>
                </c:pt>
                <c:pt idx="49">
                  <c:v>0.87250000000000005</c:v>
                </c:pt>
                <c:pt idx="50">
                  <c:v>0.88151999999999997</c:v>
                </c:pt>
                <c:pt idx="51">
                  <c:v>0.89088000000000001</c:v>
                </c:pt>
                <c:pt idx="52">
                  <c:v>0.9012</c:v>
                </c:pt>
                <c:pt idx="53">
                  <c:v>0.91139999999999999</c:v>
                </c:pt>
                <c:pt idx="54">
                  <c:v>0.92125999999999997</c:v>
                </c:pt>
                <c:pt idx="55">
                  <c:v>0.93003999999999998</c:v>
                </c:pt>
                <c:pt idx="56">
                  <c:v>0.93786000000000003</c:v>
                </c:pt>
                <c:pt idx="57">
                  <c:v>0.94381999999999999</c:v>
                </c:pt>
                <c:pt idx="58">
                  <c:v>0.94838</c:v>
                </c:pt>
                <c:pt idx="59">
                  <c:v>0.95221999999999996</c:v>
                </c:pt>
                <c:pt idx="60">
                  <c:v>0.95569999999999999</c:v>
                </c:pt>
                <c:pt idx="61">
                  <c:v>0.95813999999999999</c:v>
                </c:pt>
                <c:pt idx="62">
                  <c:v>0.96086000000000005</c:v>
                </c:pt>
                <c:pt idx="63">
                  <c:v>0.96328000000000003</c:v>
                </c:pt>
                <c:pt idx="64">
                  <c:v>0.96538000000000002</c:v>
                </c:pt>
                <c:pt idx="65">
                  <c:v>0.96721999999999997</c:v>
                </c:pt>
                <c:pt idx="66">
                  <c:v>0.96919999999999995</c:v>
                </c:pt>
                <c:pt idx="67">
                  <c:v>0.97153999999999996</c:v>
                </c:pt>
                <c:pt idx="68">
                  <c:v>0.97406000000000004</c:v>
                </c:pt>
                <c:pt idx="69">
                  <c:v>0.97629999999999995</c:v>
                </c:pt>
                <c:pt idx="70">
                  <c:v>0.97955999999999999</c:v>
                </c:pt>
                <c:pt idx="71">
                  <c:v>0.98182000000000003</c:v>
                </c:pt>
                <c:pt idx="72">
                  <c:v>0.98428000000000004</c:v>
                </c:pt>
                <c:pt idx="73">
                  <c:v>0.98606000000000005</c:v>
                </c:pt>
                <c:pt idx="74">
                  <c:v>0.98726000000000003</c:v>
                </c:pt>
                <c:pt idx="75">
                  <c:v>0.98841999999999997</c:v>
                </c:pt>
                <c:pt idx="76">
                  <c:v>0.98938000000000004</c:v>
                </c:pt>
                <c:pt idx="77">
                  <c:v>0.99048000000000003</c:v>
                </c:pt>
                <c:pt idx="78">
                  <c:v>0.99109999999999998</c:v>
                </c:pt>
                <c:pt idx="79">
                  <c:v>0.99180000000000001</c:v>
                </c:pt>
                <c:pt idx="80">
                  <c:v>0.99243999999999999</c:v>
                </c:pt>
                <c:pt idx="81">
                  <c:v>0.99287999999999998</c:v>
                </c:pt>
                <c:pt idx="82">
                  <c:v>0.99324000000000001</c:v>
                </c:pt>
                <c:pt idx="83">
                  <c:v>0.99358000000000002</c:v>
                </c:pt>
                <c:pt idx="84">
                  <c:v>0.99390000000000001</c:v>
                </c:pt>
                <c:pt idx="85">
                  <c:v>0.99429999999999996</c:v>
                </c:pt>
                <c:pt idx="86">
                  <c:v>0.99465999999999999</c:v>
                </c:pt>
                <c:pt idx="87">
                  <c:v>0.99492000000000003</c:v>
                </c:pt>
                <c:pt idx="88">
                  <c:v>0.99519999999999997</c:v>
                </c:pt>
                <c:pt idx="89">
                  <c:v>0.99551999999999996</c:v>
                </c:pt>
                <c:pt idx="90">
                  <c:v>0.99580000000000002</c:v>
                </c:pt>
                <c:pt idx="91">
                  <c:v>0.99612000000000001</c:v>
                </c:pt>
                <c:pt idx="92">
                  <c:v>0.99646000000000001</c:v>
                </c:pt>
                <c:pt idx="93">
                  <c:v>0.99670000000000003</c:v>
                </c:pt>
                <c:pt idx="94">
                  <c:v>0.99683999999999995</c:v>
                </c:pt>
                <c:pt idx="95">
                  <c:v>0.99702000000000002</c:v>
                </c:pt>
                <c:pt idx="96">
                  <c:v>0.99716000000000005</c:v>
                </c:pt>
                <c:pt idx="97">
                  <c:v>0.99728000000000006</c:v>
                </c:pt>
                <c:pt idx="98">
                  <c:v>0.99731999999999998</c:v>
                </c:pt>
                <c:pt idx="99">
                  <c:v>0.99746000000000001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Sheet1!$Q$1</c:f>
              <c:strCache>
                <c:ptCount val="1"/>
                <c:pt idx="0">
                  <c:v>IO-busy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Sheet1!$N$2:$N$101</c:f>
              <c:numCache>
                <c:formatCode>General</c:formatCode>
                <c:ptCount val="10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</c:numCache>
            </c:numRef>
          </c:cat>
          <c:val>
            <c:numRef>
              <c:f>Sheet1!$Q$2:$Q$101</c:f>
              <c:numCache>
                <c:formatCode>General</c:formatCode>
                <c:ptCount val="10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2.0000000000000002E-5</c:v>
                </c:pt>
                <c:pt idx="35">
                  <c:v>2.0000000000000002E-5</c:v>
                </c:pt>
                <c:pt idx="36">
                  <c:v>6.0000000000000002E-5</c:v>
                </c:pt>
                <c:pt idx="37">
                  <c:v>1.6000000000000001E-4</c:v>
                </c:pt>
                <c:pt idx="38">
                  <c:v>3.6000000000000002E-4</c:v>
                </c:pt>
                <c:pt idx="39">
                  <c:v>7.2000000000000005E-4</c:v>
                </c:pt>
                <c:pt idx="40">
                  <c:v>1.24E-3</c:v>
                </c:pt>
                <c:pt idx="41">
                  <c:v>1.8799999999999999E-3</c:v>
                </c:pt>
                <c:pt idx="42">
                  <c:v>2.8E-3</c:v>
                </c:pt>
                <c:pt idx="43">
                  <c:v>3.98E-3</c:v>
                </c:pt>
                <c:pt idx="44">
                  <c:v>5.3E-3</c:v>
                </c:pt>
                <c:pt idx="45">
                  <c:v>7.5199999999999998E-3</c:v>
                </c:pt>
                <c:pt idx="46">
                  <c:v>9.92E-3</c:v>
                </c:pt>
                <c:pt idx="47">
                  <c:v>1.2200000000000001E-2</c:v>
                </c:pt>
                <c:pt idx="48">
                  <c:v>1.546E-2</c:v>
                </c:pt>
                <c:pt idx="49">
                  <c:v>1.864E-2</c:v>
                </c:pt>
                <c:pt idx="50">
                  <c:v>2.2859999999999998E-2</c:v>
                </c:pt>
                <c:pt idx="51">
                  <c:v>2.7980000000000001E-2</c:v>
                </c:pt>
                <c:pt idx="52">
                  <c:v>3.4419999999999999E-2</c:v>
                </c:pt>
                <c:pt idx="53">
                  <c:v>4.2459999999999998E-2</c:v>
                </c:pt>
                <c:pt idx="54">
                  <c:v>5.2999999999999999E-2</c:v>
                </c:pt>
                <c:pt idx="55">
                  <c:v>6.7320000000000005E-2</c:v>
                </c:pt>
                <c:pt idx="56">
                  <c:v>8.7040000000000006E-2</c:v>
                </c:pt>
                <c:pt idx="57">
                  <c:v>0.11216</c:v>
                </c:pt>
                <c:pt idx="58">
                  <c:v>0.14302000000000001</c:v>
                </c:pt>
                <c:pt idx="59">
                  <c:v>0.18101999999999999</c:v>
                </c:pt>
                <c:pt idx="60">
                  <c:v>0.22259999999999999</c:v>
                </c:pt>
                <c:pt idx="61">
                  <c:v>0.26601999999999998</c:v>
                </c:pt>
                <c:pt idx="62">
                  <c:v>0.31119999999999998</c:v>
                </c:pt>
                <c:pt idx="63">
                  <c:v>0.35637999999999997</c:v>
                </c:pt>
                <c:pt idx="64">
                  <c:v>0.39979999999999999</c:v>
                </c:pt>
                <c:pt idx="65">
                  <c:v>0.43784000000000001</c:v>
                </c:pt>
                <c:pt idx="66">
                  <c:v>0.47148000000000001</c:v>
                </c:pt>
                <c:pt idx="67">
                  <c:v>0.50302000000000002</c:v>
                </c:pt>
                <c:pt idx="68">
                  <c:v>0.53025999999999995</c:v>
                </c:pt>
                <c:pt idx="69">
                  <c:v>0.55528</c:v>
                </c:pt>
                <c:pt idx="70">
                  <c:v>0.57820000000000005</c:v>
                </c:pt>
                <c:pt idx="71">
                  <c:v>0.60136000000000001</c:v>
                </c:pt>
                <c:pt idx="72">
                  <c:v>0.62165999999999999</c:v>
                </c:pt>
                <c:pt idx="73">
                  <c:v>0.64154</c:v>
                </c:pt>
                <c:pt idx="74">
                  <c:v>0.66059999999999997</c:v>
                </c:pt>
                <c:pt idx="75">
                  <c:v>0.67927999999999999</c:v>
                </c:pt>
                <c:pt idx="76">
                  <c:v>0.69733999999999996</c:v>
                </c:pt>
                <c:pt idx="77">
                  <c:v>0.71474000000000004</c:v>
                </c:pt>
                <c:pt idx="78">
                  <c:v>0.73046</c:v>
                </c:pt>
                <c:pt idx="79">
                  <c:v>0.74629999999999996</c:v>
                </c:pt>
                <c:pt idx="80">
                  <c:v>0.76156000000000001</c:v>
                </c:pt>
                <c:pt idx="81">
                  <c:v>0.77507999999999999</c:v>
                </c:pt>
                <c:pt idx="82">
                  <c:v>0.78737999999999997</c:v>
                </c:pt>
                <c:pt idx="83">
                  <c:v>0.79866000000000004</c:v>
                </c:pt>
                <c:pt idx="84">
                  <c:v>0.80825999999999998</c:v>
                </c:pt>
                <c:pt idx="85">
                  <c:v>0.81701999999999997</c:v>
                </c:pt>
                <c:pt idx="86">
                  <c:v>0.82443999999999995</c:v>
                </c:pt>
                <c:pt idx="87">
                  <c:v>0.83155999999999997</c:v>
                </c:pt>
                <c:pt idx="88">
                  <c:v>0.83742000000000005</c:v>
                </c:pt>
                <c:pt idx="89">
                  <c:v>0.84297999999999995</c:v>
                </c:pt>
                <c:pt idx="90">
                  <c:v>0.84782000000000002</c:v>
                </c:pt>
                <c:pt idx="91">
                  <c:v>0.85194000000000003</c:v>
                </c:pt>
                <c:pt idx="92">
                  <c:v>0.85572000000000004</c:v>
                </c:pt>
                <c:pt idx="93">
                  <c:v>0.85931999999999997</c:v>
                </c:pt>
                <c:pt idx="94">
                  <c:v>0.86307999999999996</c:v>
                </c:pt>
                <c:pt idx="95">
                  <c:v>0.86648000000000003</c:v>
                </c:pt>
                <c:pt idx="96">
                  <c:v>0.86953999999999998</c:v>
                </c:pt>
                <c:pt idx="97">
                  <c:v>0.87238000000000004</c:v>
                </c:pt>
                <c:pt idx="98">
                  <c:v>0.87517999999999996</c:v>
                </c:pt>
                <c:pt idx="99">
                  <c:v>0.87768000000000002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65022584"/>
        <c:axId val="365022976"/>
      </c:lineChart>
      <c:catAx>
        <c:axId val="365022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5022976"/>
        <c:crosses val="autoZero"/>
        <c:auto val="1"/>
        <c:lblAlgn val="ctr"/>
        <c:lblOffset val="100"/>
        <c:noMultiLvlLbl val="0"/>
      </c:catAx>
      <c:valAx>
        <c:axId val="365022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5022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76C51-3374-444A-973F-E3EBD669EE22}" type="datetimeFigureOut">
              <a:rPr lang="en-US" smtClean="0"/>
              <a:t>11/30/2015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100DA8-F942-418C-8FD1-A8E076ECE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16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1.In Unix-based computer operating systems, </a:t>
            </a:r>
            <a:r>
              <a:rPr lang="en-US" altLang="zh-CN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(short for initialization) is the first process started during booting of the computer system. </a:t>
            </a:r>
            <a:r>
              <a:rPr lang="en-US" altLang="zh-CN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daemon process that continues running until the system is shut down.</a:t>
            </a: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ifplugd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daemon which will automatically configure your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ethernet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device when a cable is plugged in and automatically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unconfigure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 if the cable is pulled.</a:t>
            </a: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The </a:t>
            </a:r>
            <a:r>
              <a:rPr lang="en-US" altLang="zh-CN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ntpd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program is an operating system daemon which sets and maintains the system time of day in synchronism with Internet standard time servers.</a:t>
            </a: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en-US" altLang="zh-CN" dirty="0" smtClean="0"/>
              <a:t>RCU is a synchronization mechanism that is optimized for read-mostly situations. The basic idea behind RCU is to split updates into "removal" and "reclamation" phases.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5.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kworker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is a placeholder process for kernel worker threads, which perform most of the actual processing for the kernel, especially in cases where there are interrupts, timers, I/O, etc. These typically correspond to the vast majority of any allocated "system" time to running processes. It is not something that can be safely removed from the system in any way</a:t>
            </a: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</a:t>
            </a:r>
            <a:r>
              <a:rPr lang="en-US" altLang="zh-CN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ksoftirqd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per-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kernel thread that runs when the machine is under heavy soft-interrupt load. Soft interrupts are normally serviced on return from a hard interrupt, but it's possible for soft interrupts to be triggered more quickly than they can be serviced. If a soft interrupt is triggered for a second time while soft interrupts are being handled, the </a:t>
            </a:r>
            <a:r>
              <a:rPr lang="en-US" altLang="zh-CN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ksoftirq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daemon is triggered to handle the soft interrupts in process context. If </a:t>
            </a:r>
            <a:r>
              <a:rPr lang="en-US" altLang="zh-CN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ksoftirqd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taking more than a tiny percentage of CPU time, this indicates the machine is under heavy soft interrupt load.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04BCD-4707-4E3C-8431-18E199EFFAC1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3034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730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248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540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6784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1189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67210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3891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2157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9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768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637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871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395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96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811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148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41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6672EC2-5C92-48ED-A7BC-ADC0CB8D5D47}" type="datetimeFigureOut">
              <a:rPr lang="zh-CN" altLang="en-US" smtClean="0"/>
              <a:t>2015/11/29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E189-FCD8-4899-A281-A743D65F33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4829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4800" dirty="0"/>
              <a:t>CSE520 </a:t>
            </a:r>
            <a:r>
              <a:rPr lang="en-US" altLang="zh-CN" sz="4800" dirty="0" smtClean="0"/>
              <a:t>Project Final Demo</a:t>
            </a:r>
            <a:r>
              <a:rPr lang="en-US" altLang="zh-CN" sz="4800" dirty="0"/>
              <a:t/>
            </a:r>
            <a:br>
              <a:rPr lang="en-US" altLang="zh-CN" sz="4800" dirty="0"/>
            </a:br>
            <a:r>
              <a:rPr lang="en-US" altLang="zh-CN" sz="4800" dirty="0"/>
              <a:t>Real-time Scheduling Evaluation</a:t>
            </a:r>
            <a:endParaRPr lang="zh-CN" altLang="en-US" sz="4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Yitong Ding, </a:t>
            </a:r>
            <a:r>
              <a:rPr lang="en-US" altLang="zh-CN" dirty="0" err="1"/>
              <a:t>Bojun</a:t>
            </a:r>
            <a:r>
              <a:rPr lang="en-US" altLang="zh-CN" dirty="0"/>
              <a:t> Li, </a:t>
            </a:r>
            <a:r>
              <a:rPr lang="en-US" altLang="zh-CN" dirty="0" err="1"/>
              <a:t>Ziwei</a:t>
            </a:r>
            <a:r>
              <a:rPr lang="en-US" altLang="zh-CN" dirty="0"/>
              <a:t> Zhao</a:t>
            </a:r>
          </a:p>
          <a:p>
            <a:r>
              <a:rPr lang="en-US" altLang="zh-CN" dirty="0" smtClean="0"/>
              <a:t>11/30/2015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6277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Emulate </a:t>
            </a:r>
            <a:r>
              <a:rPr lang="en-US" dirty="0" err="1"/>
              <a:t>rdtsc</a:t>
            </a:r>
            <a:r>
              <a:rPr lang="en-US" dirty="0"/>
              <a:t>() in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volatile long </a:t>
            </a:r>
            <a:r>
              <a:rPr lang="en-US" dirty="0" err="1"/>
              <a:t>long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*</a:t>
            </a:r>
            <a:r>
              <a:rPr lang="en-US" dirty="0" err="1"/>
              <a:t>timer_api</a:t>
            </a:r>
            <a:r>
              <a:rPr lang="en-US" dirty="0" smtClean="0"/>
              <a:t>;</a:t>
            </a:r>
          </a:p>
          <a:p>
            <a:r>
              <a:rPr lang="en-US" dirty="0" err="1"/>
              <a:t>timer_api</a:t>
            </a:r>
            <a:r>
              <a:rPr lang="en-US" dirty="0"/>
              <a:t> = (long </a:t>
            </a:r>
            <a:r>
              <a:rPr lang="en-US" dirty="0" err="1"/>
              <a:t>long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*)((char *)</a:t>
            </a:r>
            <a:r>
              <a:rPr lang="en-US" dirty="0" err="1"/>
              <a:t>TIMER_map</a:t>
            </a:r>
            <a:r>
              <a:rPr lang="en-US" dirty="0"/>
              <a:t> + 4</a:t>
            </a:r>
            <a:r>
              <a:rPr lang="en-US" dirty="0" smtClean="0"/>
              <a:t>);</a:t>
            </a:r>
          </a:p>
          <a:p>
            <a:r>
              <a:rPr lang="en-US" dirty="0" smtClean="0"/>
              <a:t>Example</a:t>
            </a:r>
          </a:p>
          <a:p>
            <a:pPr lvl="1"/>
            <a:r>
              <a:rPr lang="en-US" dirty="0" err="1" smtClean="0"/>
              <a:t>Starttime</a:t>
            </a:r>
            <a:r>
              <a:rPr lang="en-US" dirty="0" smtClean="0"/>
              <a:t> = *</a:t>
            </a:r>
            <a:r>
              <a:rPr lang="en-US" dirty="0" err="1" smtClean="0"/>
              <a:t>timer_api</a:t>
            </a:r>
            <a:r>
              <a:rPr lang="en-US" dirty="0" smtClean="0"/>
              <a:t>;</a:t>
            </a:r>
          </a:p>
          <a:p>
            <a:pPr lvl="1"/>
            <a:r>
              <a:rPr lang="en-US" dirty="0" smtClean="0"/>
              <a:t>………</a:t>
            </a:r>
          </a:p>
          <a:p>
            <a:pPr lvl="1"/>
            <a:r>
              <a:rPr lang="en-US" dirty="0" err="1" smtClean="0"/>
              <a:t>Endtime</a:t>
            </a:r>
            <a:r>
              <a:rPr lang="en-US" dirty="0" smtClean="0"/>
              <a:t> = *</a:t>
            </a:r>
            <a:r>
              <a:rPr lang="en-US" dirty="0" err="1" smtClean="0"/>
              <a:t>timer_api</a:t>
            </a:r>
            <a:r>
              <a:rPr lang="en-US" dirty="0" smtClean="0"/>
              <a:t>;</a:t>
            </a:r>
          </a:p>
          <a:p>
            <a:pPr lvl="1"/>
            <a:r>
              <a:rPr lang="en-US" dirty="0" smtClean="0"/>
              <a:t>Execution time = </a:t>
            </a:r>
            <a:r>
              <a:rPr lang="en-US" dirty="0" err="1" smtClean="0"/>
              <a:t>Starttime</a:t>
            </a:r>
            <a:r>
              <a:rPr lang="en-US" dirty="0" smtClean="0"/>
              <a:t> – </a:t>
            </a:r>
            <a:r>
              <a:rPr lang="en-US" dirty="0" err="1" smtClean="0"/>
              <a:t>Endtime</a:t>
            </a:r>
            <a:r>
              <a:rPr lang="en-US" dirty="0" smtClean="0"/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96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Comparison</a:t>
            </a:r>
            <a:endParaRPr lang="zh-CN" altLang="en-US" dirty="0"/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/>
          </p:nvPr>
        </p:nvGraphicFramePr>
        <p:xfrm>
          <a:off x="2152650" y="1825625"/>
          <a:ext cx="78867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777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Scheduling Latency Measurement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4837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Scheduling latency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Time until the highest priority task is executed</a:t>
            </a:r>
          </a:p>
          <a:p>
            <a:r>
              <a:rPr lang="en-US" dirty="0" smtClean="0">
                <a:latin typeface="+mj-lt"/>
              </a:rPr>
              <a:t>Evaluate with Cyclictest.</a:t>
            </a:r>
          </a:p>
          <a:p>
            <a:endParaRPr lang="en-US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881396"/>
            <a:ext cx="10058400" cy="24580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66800" y="5648446"/>
            <a:ext cx="552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interrupt to context switch</a:t>
            </a:r>
          </a:p>
        </p:txBody>
      </p:sp>
    </p:spTree>
    <p:extLst>
      <p:ext uri="{BB962C8B-B14F-4D97-AF65-F5344CB8AC3E}">
        <p14:creationId xmlns:p14="http://schemas.microsoft.com/office/powerpoint/2010/main" val="3215767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Loop on Cyclictest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2582" y="1376218"/>
            <a:ext cx="312021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set interval;</a:t>
            </a:r>
          </a:p>
          <a:p>
            <a:endParaRPr lang="en-US" dirty="0"/>
          </a:p>
          <a:p>
            <a:r>
              <a:rPr lang="en-US" dirty="0" smtClean="0"/>
              <a:t>clock_gettime(&amp;now);</a:t>
            </a:r>
          </a:p>
          <a:p>
            <a:r>
              <a:rPr lang="en-US" dirty="0" smtClean="0"/>
              <a:t>next = now + interval;</a:t>
            </a:r>
          </a:p>
          <a:p>
            <a:endParaRPr lang="en-US" dirty="0"/>
          </a:p>
          <a:p>
            <a:r>
              <a:rPr lang="en-US" dirty="0" smtClean="0"/>
              <a:t>While(!shutdown)</a:t>
            </a:r>
          </a:p>
          <a:p>
            <a:r>
              <a:rPr lang="en-US" dirty="0" smtClean="0"/>
              <a:t>{</a:t>
            </a:r>
          </a:p>
          <a:p>
            <a:pPr lvl="1"/>
            <a:r>
              <a:rPr lang="en-US" dirty="0" err="1" smtClean="0"/>
              <a:t>clock_nanosleep</a:t>
            </a:r>
            <a:r>
              <a:rPr lang="en-US" dirty="0" smtClean="0"/>
              <a:t>((&amp;next));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clock_gettime((&amp;now));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iff = now – next;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08989" y="1376218"/>
            <a:ext cx="27168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Interval : Period of the task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508989" y="2517115"/>
            <a:ext cx="458176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Suppose interval = 1000 (us)</a:t>
            </a:r>
          </a:p>
          <a:p>
            <a:r>
              <a:rPr lang="en-US" dirty="0" smtClean="0"/>
              <a:t>Tasks released at 0 1000 2000 3000 …(&amp;next)</a:t>
            </a:r>
          </a:p>
          <a:p>
            <a:r>
              <a:rPr lang="en-US" dirty="0" smtClean="0"/>
              <a:t>Tasks executed at 50 1040 2045 3055 …(&amp;now)</a:t>
            </a:r>
          </a:p>
          <a:p>
            <a:endParaRPr lang="en-US" dirty="0"/>
          </a:p>
          <a:p>
            <a:r>
              <a:rPr lang="en-US" dirty="0" smtClean="0"/>
              <a:t>Scheduling latency = now – next;</a:t>
            </a:r>
          </a:p>
          <a:p>
            <a:r>
              <a:rPr lang="en-US" dirty="0" smtClean="0"/>
              <a:t>                                  =50    40    45    55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37135" y="5161870"/>
            <a:ext cx="7643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./cyclictest </a:t>
            </a:r>
            <a:r>
              <a:rPr lang="pt-BR" dirty="0"/>
              <a:t>-p </a:t>
            </a:r>
            <a:r>
              <a:rPr lang="pt-BR" dirty="0" smtClean="0"/>
              <a:t>98 </a:t>
            </a:r>
            <a:r>
              <a:rPr lang="pt-BR" dirty="0"/>
              <a:t>- m -c 0 -i </a:t>
            </a:r>
            <a:r>
              <a:rPr lang="pt-BR" dirty="0" smtClean="0"/>
              <a:t>500 </a:t>
            </a:r>
            <a:r>
              <a:rPr lang="pt-BR" dirty="0"/>
              <a:t>-n -h </a:t>
            </a:r>
            <a:r>
              <a:rPr lang="pt-BR" dirty="0" smtClean="0"/>
              <a:t>500 </a:t>
            </a:r>
            <a:r>
              <a:rPr lang="pt-BR" dirty="0"/>
              <a:t>-q -l </a:t>
            </a:r>
            <a:r>
              <a:rPr lang="pt-BR" dirty="0" smtClean="0"/>
              <a:t>50000 &gt; results.txt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426663" y="5951156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Priority </a:t>
            </a:r>
            <a:r>
              <a:rPr lang="en-US" smtClean="0"/>
              <a:t>98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6880800" y="5561517"/>
            <a:ext cx="0" cy="23952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711818" y="6236965"/>
            <a:ext cx="1514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Interval 500us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8397941" y="5531202"/>
            <a:ext cx="5116" cy="6088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418666" y="6316248"/>
            <a:ext cx="230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Stop after 50000 loops</a:t>
            </a:r>
            <a:endParaRPr lang="en-US" dirty="0"/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10365331" y="5526962"/>
            <a:ext cx="5116" cy="6088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578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0" grpId="0"/>
      <p:bldP spid="11" grpId="0"/>
      <p:bldP spid="12" grpId="0"/>
      <p:bldP spid="19" grpId="0"/>
      <p:bldP spid="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Scheduling Latency under different 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Idle (no background tasks)</a:t>
            </a:r>
          </a:p>
          <a:p>
            <a:r>
              <a:rPr lang="en-US" dirty="0" smtClean="0"/>
              <a:t>CPU-busy</a:t>
            </a:r>
          </a:p>
          <a:p>
            <a:r>
              <a:rPr lang="en-US" dirty="0" smtClean="0"/>
              <a:t>I/O-busy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21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Idle system(no background tasks)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049809"/>
            <a:ext cx="10860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	How to emulate an idle system?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952707"/>
            <a:ext cx="108606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No graphic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No HDMI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No mouse, no Ethernet cable</a:t>
            </a:r>
          </a:p>
        </p:txBody>
      </p:sp>
      <p:sp>
        <p:nvSpPr>
          <p:cNvPr id="8" name="Right Arrow 7"/>
          <p:cNvSpPr/>
          <p:nvPr/>
        </p:nvSpPr>
        <p:spPr>
          <a:xfrm>
            <a:off x="5607170" y="3433857"/>
            <a:ext cx="1130060" cy="4226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892504" y="3383594"/>
            <a:ext cx="32090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Eliminate interrupts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838200" y="4277317"/>
            <a:ext cx="38675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Only a keyboard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0811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 animBg="1"/>
      <p:bldP spid="9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969264" y="336499"/>
          <a:ext cx="10061448" cy="60368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2760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Idle system(no background tasks)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Represents a best-case scenario</a:t>
            </a:r>
          </a:p>
          <a:p>
            <a:r>
              <a:rPr lang="en-US" dirty="0" smtClean="0"/>
              <a:t>Gets baseline 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CPU-busy system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90688"/>
            <a:ext cx="4397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SQRT: generate an infinite loop of calculation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2060020"/>
            <a:ext cx="5015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while (1)</a:t>
            </a:r>
          </a:p>
          <a:p>
            <a:r>
              <a:rPr lang="en-US" dirty="0" smtClean="0"/>
              <a:t>{</a:t>
            </a:r>
            <a:endParaRPr lang="en-US" dirty="0"/>
          </a:p>
          <a:p>
            <a:r>
              <a:rPr lang="en-US" dirty="0" smtClean="0"/>
              <a:t>        a = sqrt(a);</a:t>
            </a:r>
            <a:endParaRPr lang="en-US" dirty="0"/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3722014"/>
            <a:ext cx="4806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Cachebench</a:t>
            </a:r>
            <a:r>
              <a:rPr lang="en-US" dirty="0" smtClean="0"/>
              <a:t>: cache-intensive workload generator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4276012"/>
            <a:ext cx="3430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./sqrt &amp; ./</a:t>
            </a:r>
            <a:r>
              <a:rPr lang="en-US" dirty="0" err="1" smtClean="0"/>
              <a:t>cachebench</a:t>
            </a:r>
            <a:r>
              <a:rPr lang="en-US" dirty="0" smtClean="0"/>
              <a:t> &amp;./</a:t>
            </a:r>
            <a:r>
              <a:rPr lang="en-US" dirty="0" err="1" smtClean="0"/>
              <a:t>cyclictest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55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we’ve done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Timing API Study</a:t>
            </a:r>
          </a:p>
          <a:p>
            <a:pPr lvl="1"/>
            <a:r>
              <a:rPr lang="en-US" dirty="0"/>
              <a:t>Compare </a:t>
            </a:r>
            <a:r>
              <a:rPr lang="en-US" dirty="0" err="1"/>
              <a:t>clock_gettime</a:t>
            </a:r>
            <a:r>
              <a:rPr lang="en-US" dirty="0"/>
              <a:t>() and </a:t>
            </a:r>
            <a:r>
              <a:rPr lang="en-US" dirty="0" err="1"/>
              <a:t>gettimeofday</a:t>
            </a:r>
            <a:endParaRPr lang="en-US" dirty="0"/>
          </a:p>
          <a:p>
            <a:pPr lvl="1"/>
            <a:r>
              <a:rPr lang="en-US" dirty="0"/>
              <a:t>Realize </a:t>
            </a:r>
            <a:r>
              <a:rPr lang="en-US" dirty="0" err="1"/>
              <a:t>rdtsc</a:t>
            </a:r>
            <a:r>
              <a:rPr lang="en-US" dirty="0"/>
              <a:t>() in Raspberry </a:t>
            </a:r>
            <a:r>
              <a:rPr lang="en-US" dirty="0" smtClean="0"/>
              <a:t>Pi</a:t>
            </a:r>
            <a:endParaRPr lang="en-US" dirty="0"/>
          </a:p>
          <a:p>
            <a:r>
              <a:rPr lang="en-US" dirty="0" smtClean="0"/>
              <a:t>Scheduling Latency Measurement</a:t>
            </a:r>
          </a:p>
          <a:p>
            <a:pPr lvl="1"/>
            <a:r>
              <a:rPr lang="en-US" dirty="0" smtClean="0"/>
              <a:t>Analyze the factors influencing real time </a:t>
            </a:r>
            <a:r>
              <a:rPr lang="en-US" dirty="0" err="1" smtClean="0"/>
              <a:t>latancy</a:t>
            </a:r>
            <a:endParaRPr lang="en-US" dirty="0" smtClean="0"/>
          </a:p>
          <a:p>
            <a:pPr lvl="2"/>
            <a:r>
              <a:rPr lang="en-US" dirty="0" smtClean="0"/>
              <a:t>Idle</a:t>
            </a:r>
          </a:p>
          <a:p>
            <a:pPr lvl="2"/>
            <a:r>
              <a:rPr lang="en-US" dirty="0" smtClean="0"/>
              <a:t>I/O Bound</a:t>
            </a:r>
          </a:p>
          <a:p>
            <a:pPr lvl="2"/>
            <a:r>
              <a:rPr lang="en-US" dirty="0" smtClean="0"/>
              <a:t>CPU Busy</a:t>
            </a:r>
          </a:p>
        </p:txBody>
      </p:sp>
    </p:spTree>
    <p:extLst>
      <p:ext uri="{BB962C8B-B14F-4D97-AF65-F5344CB8AC3E}">
        <p14:creationId xmlns:p14="http://schemas.microsoft.com/office/powerpoint/2010/main" val="218661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6" name="Chart 85"/>
          <p:cNvGraphicFramePr>
            <a:graphicFrameLocks/>
          </p:cNvGraphicFramePr>
          <p:nvPr>
            <p:extLst/>
          </p:nvPr>
        </p:nvGraphicFramePr>
        <p:xfrm>
          <a:off x="1032063" y="386981"/>
          <a:ext cx="9946257" cy="59677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7367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877824" y="298094"/>
          <a:ext cx="10506456" cy="63038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5898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CPU-busy system 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Expected to have worsened Latency than an idle system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838200" y="2267712"/>
            <a:ext cx="48399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</a:t>
            </a:r>
            <a:r>
              <a:rPr lang="en-US" sz="2800" dirty="0" smtClean="0"/>
              <a:t>ore cache miss (cache-busy)</a:t>
            </a:r>
          </a:p>
          <a:p>
            <a:r>
              <a:rPr lang="en-US" sz="2800" dirty="0"/>
              <a:t>m</a:t>
            </a:r>
            <a:r>
              <a:rPr lang="en-US" sz="2800" dirty="0" smtClean="0"/>
              <a:t>ore context switch (CPU-busy)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9440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I/O busy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Hackbench&amp;Netperf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6111" y="2508525"/>
            <a:ext cx="10472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hackbench: causing frequent system calls and scheduler invocations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15506" y="3088573"/>
            <a:ext cx="6141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netperf: generate network data transfer</a:t>
            </a:r>
          </a:p>
        </p:txBody>
      </p:sp>
      <p:sp>
        <p:nvSpPr>
          <p:cNvPr id="6" name="Down Arrow 5"/>
          <p:cNvSpPr/>
          <p:nvPr/>
        </p:nvSpPr>
        <p:spPr>
          <a:xfrm>
            <a:off x="4718304" y="3622825"/>
            <a:ext cx="347472" cy="13423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/>
          <p:cNvSpPr/>
          <p:nvPr/>
        </p:nvSpPr>
        <p:spPr>
          <a:xfrm>
            <a:off x="7553144" y="3099605"/>
            <a:ext cx="482908" cy="18655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30814" y="4965192"/>
            <a:ext cx="45490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</a:t>
            </a:r>
            <a:r>
              <a:rPr lang="en-US" sz="2800" dirty="0" smtClean="0"/>
              <a:t>enerate lots of I/O interrupts</a:t>
            </a:r>
          </a:p>
        </p:txBody>
      </p:sp>
    </p:spTree>
    <p:extLst>
      <p:ext uri="{BB962C8B-B14F-4D97-AF65-F5344CB8AC3E}">
        <p14:creationId xmlns:p14="http://schemas.microsoft.com/office/powerpoint/2010/main" val="172029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7" grpId="0" animBg="1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941832" y="336499"/>
          <a:ext cx="10305288" cy="6183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1826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1042416" y="396849"/>
          <a:ext cx="10085832" cy="6051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3478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I/O busy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4769"/>
            <a:ext cx="10515600" cy="4351338"/>
          </a:xfrm>
        </p:spPr>
        <p:txBody>
          <a:bodyPr/>
          <a:lstStyle/>
          <a:p>
            <a:r>
              <a:rPr lang="en-US" dirty="0" smtClean="0"/>
              <a:t>Scheduling Latency is </a:t>
            </a:r>
            <a:r>
              <a:rPr lang="en-US" dirty="0" err="1" smtClean="0"/>
              <a:t>severly</a:t>
            </a:r>
            <a:r>
              <a:rPr lang="en-US" dirty="0" smtClean="0"/>
              <a:t> affected by I/O tasks.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41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Multi-core scheduling latency research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521" y="1853248"/>
            <a:ext cx="7255886" cy="48382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2979" y="2173875"/>
            <a:ext cx="47091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Raspberry pi 2</a:t>
            </a:r>
          </a:p>
          <a:p>
            <a:r>
              <a:rPr lang="en-US" sz="2000" dirty="0" smtClean="0"/>
              <a:t>quad-core </a:t>
            </a:r>
            <a:r>
              <a:rPr lang="en-US" sz="2000" dirty="0"/>
              <a:t>ARM Cortex-A7 </a:t>
            </a:r>
            <a:r>
              <a:rPr lang="en-US" sz="2000" dirty="0" smtClean="0"/>
              <a:t>CPU</a:t>
            </a:r>
          </a:p>
          <a:p>
            <a:r>
              <a:rPr lang="en-US" sz="2000" dirty="0" smtClean="0"/>
              <a:t>1GB RAM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49221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Multi-core scheduling latency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err="1" smtClean="0"/>
              <a:t>Taskset</a:t>
            </a:r>
            <a:r>
              <a:rPr lang="en-US" dirty="0" smtClean="0"/>
              <a:t> :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effectLst/>
                <a:latin typeface="Arial Unicode MS" panose="020B0604020202020204" pitchFamily="34" charset="-128"/>
              </a:rPr>
              <a:t>set or retrieve the CPU affinity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578608"/>
            <a:ext cx="2172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taskset</a:t>
            </a:r>
            <a:r>
              <a:rPr lang="en-US" dirty="0" smtClean="0"/>
              <a:t> -c X - p 12345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49197" y="2578608"/>
            <a:ext cx="5677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Set the processor </a:t>
            </a:r>
            <a:r>
              <a:rPr lang="en-US" dirty="0"/>
              <a:t>affinity of process </a:t>
            </a:r>
            <a:r>
              <a:rPr lang="en-US" dirty="0" smtClean="0"/>
              <a:t>12345 </a:t>
            </a:r>
            <a:r>
              <a:rPr lang="en-US" dirty="0"/>
              <a:t>to processor </a:t>
            </a:r>
            <a:r>
              <a:rPr lang="en-US" dirty="0" smtClean="0"/>
              <a:t>#X</a:t>
            </a:r>
            <a:endParaRPr lang="en-US" dirty="0"/>
          </a:p>
        </p:txBody>
      </p:sp>
      <p:cxnSp>
        <p:nvCxnSpPr>
          <p:cNvPr id="6" name="Straight Arrow Connector 5"/>
          <p:cNvCxnSpPr>
            <a:stCxn id="5" idx="1"/>
          </p:cNvCxnSpPr>
          <p:nvPr/>
        </p:nvCxnSpPr>
        <p:spPr>
          <a:xfrm flipH="1">
            <a:off x="3318171" y="2763274"/>
            <a:ext cx="931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38200" y="3082877"/>
            <a:ext cx="23135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CPU0: Avg:</a:t>
            </a:r>
            <a:r>
              <a:rPr lang="en-US" dirty="0" smtClean="0">
                <a:solidFill>
                  <a:srgbClr val="FF0000"/>
                </a:solidFill>
              </a:rPr>
              <a:t>18</a:t>
            </a:r>
            <a:r>
              <a:rPr lang="en-US" dirty="0" smtClean="0"/>
              <a:t> Max:</a:t>
            </a:r>
            <a:r>
              <a:rPr lang="en-US" dirty="0" smtClean="0">
                <a:solidFill>
                  <a:srgbClr val="FF0000"/>
                </a:solidFill>
              </a:rPr>
              <a:t>599</a:t>
            </a:r>
          </a:p>
          <a:p>
            <a:r>
              <a:rPr lang="en-US" dirty="0" smtClean="0"/>
              <a:t>CPU1: Avg:17 Max:56</a:t>
            </a:r>
          </a:p>
          <a:p>
            <a:r>
              <a:rPr lang="en-US" dirty="0" smtClean="0"/>
              <a:t>CPU2: Avg:17 Max:40</a:t>
            </a:r>
          </a:p>
          <a:p>
            <a:r>
              <a:rPr lang="en-US" dirty="0" smtClean="0"/>
              <a:t>CPU3: Avg:17 Max:38</a:t>
            </a:r>
          </a:p>
        </p:txBody>
      </p:sp>
    </p:spTree>
    <p:extLst>
      <p:ext uri="{BB962C8B-B14F-4D97-AF65-F5344CB8AC3E}">
        <p14:creationId xmlns:p14="http://schemas.microsoft.com/office/powerpoint/2010/main" val="1000288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Multi-core scheduling latency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/</a:t>
            </a:r>
            <a:r>
              <a:rPr lang="en-US" dirty="0" err="1" smtClean="0"/>
              <a:t>proc</a:t>
            </a:r>
            <a:r>
              <a:rPr lang="en-US" dirty="0" smtClean="0"/>
              <a:t>/interrupts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248364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                CPU0      CPU1   CPU2   CPU3       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16:             0             0          0           0   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20:         1410          0          0           0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32:      4390679       0         0           0   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49:             0             0         0            0   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50:             0             0          0           0   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65:            25            0          0           0 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66:             2             0          0           0   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75:             1             0          0           0      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77:           126           0          0           0   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83:             5             0           0          0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84:        11390         0           0          0 </a:t>
            </a:r>
          </a:p>
          <a:p>
            <a:r>
              <a:rPr lang="en-US" b="0" i="0" dirty="0" smtClean="0">
                <a:effectLst/>
                <a:latin typeface="Calibri" panose="020F0502020204030204" pitchFamily="34" charset="0"/>
              </a:rPr>
              <a:t> 96:             0             0           0          0 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96000" y="4145637"/>
            <a:ext cx="335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Most of the interrupts go to CPU0</a:t>
            </a:r>
            <a:endParaRPr lang="en-US" dirty="0"/>
          </a:p>
        </p:txBody>
      </p:sp>
      <p:sp>
        <p:nvSpPr>
          <p:cNvPr id="6" name="Left Arrow 5"/>
          <p:cNvSpPr/>
          <p:nvPr/>
        </p:nvSpPr>
        <p:spPr>
          <a:xfrm>
            <a:off x="4471416" y="4227123"/>
            <a:ext cx="1624584" cy="20635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7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we’ve done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Worst Case Execution Time Measurement</a:t>
            </a:r>
          </a:p>
          <a:p>
            <a:pPr lvl="1"/>
            <a:r>
              <a:rPr lang="en-US" dirty="0" smtClean="0"/>
              <a:t>Measure the WCET of benchmark on pi in different system environment</a:t>
            </a:r>
          </a:p>
          <a:p>
            <a:pPr lvl="2"/>
            <a:r>
              <a:rPr lang="en-US" altLang="zh-CN" dirty="0"/>
              <a:t>Idle system</a:t>
            </a:r>
          </a:p>
          <a:p>
            <a:pPr lvl="2"/>
            <a:r>
              <a:rPr lang="en-US" altLang="zh-CN" dirty="0"/>
              <a:t>CPU busy system </a:t>
            </a:r>
          </a:p>
          <a:p>
            <a:pPr lvl="2"/>
            <a:r>
              <a:rPr lang="en-US" altLang="zh-CN" dirty="0"/>
              <a:t>Cache busy system</a:t>
            </a:r>
          </a:p>
          <a:p>
            <a:pPr lvl="2"/>
            <a:r>
              <a:rPr lang="en-US" altLang="zh-CN" dirty="0"/>
              <a:t>I/O busy system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7686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WCET </a:t>
            </a:r>
            <a:r>
              <a:rPr lang="en-US" altLang="zh-CN" smtClean="0"/>
              <a:t>Measurement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457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Benchmark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sz="2800" dirty="0" err="1" smtClean="0"/>
              <a:t>Sqrt</a:t>
            </a:r>
            <a:r>
              <a:rPr lang="en-US" altLang="zh-CN" sz="2800" dirty="0" smtClean="0"/>
              <a:t>() </a:t>
            </a:r>
            <a:r>
              <a:rPr lang="en-US" altLang="zh-CN" sz="2800" dirty="0"/>
              <a:t>– Forces on floating point calculation</a:t>
            </a:r>
          </a:p>
          <a:p>
            <a:pPr marL="0" indent="0">
              <a:buNone/>
            </a:pPr>
            <a:r>
              <a:rPr lang="en-US" altLang="zh-CN" sz="2800" dirty="0"/>
              <a:t>	for (</a:t>
            </a:r>
            <a:r>
              <a:rPr lang="en-US" altLang="zh-CN" sz="2800" dirty="0" err="1"/>
              <a:t>i</a:t>
            </a:r>
            <a:r>
              <a:rPr lang="en-US" altLang="zh-CN" sz="2800" dirty="0"/>
              <a:t> = 0; </a:t>
            </a:r>
            <a:r>
              <a:rPr lang="en-US" altLang="zh-CN" sz="2800" dirty="0" err="1"/>
              <a:t>i</a:t>
            </a:r>
            <a:r>
              <a:rPr lang="en-US" altLang="zh-CN" sz="2800" dirty="0"/>
              <a:t> &lt; 2000; </a:t>
            </a:r>
            <a:r>
              <a:rPr lang="en-US" altLang="zh-CN" sz="2800" dirty="0" err="1"/>
              <a:t>i</a:t>
            </a:r>
            <a:r>
              <a:rPr lang="en-US" altLang="zh-CN" sz="2800" dirty="0"/>
              <a:t>++)</a:t>
            </a:r>
          </a:p>
          <a:p>
            <a:pPr marL="0" indent="0">
              <a:buNone/>
            </a:pPr>
            <a:r>
              <a:rPr lang="en-US" altLang="zh-CN" sz="2800" dirty="0"/>
              <a:t>   		temp = </a:t>
            </a:r>
            <a:r>
              <a:rPr lang="en-US" altLang="zh-CN" sz="2800" dirty="0" err="1"/>
              <a:t>sqrt</a:t>
            </a:r>
            <a:r>
              <a:rPr lang="en-US" altLang="zh-CN" sz="2800" dirty="0"/>
              <a:t>((double)</a:t>
            </a:r>
            <a:r>
              <a:rPr lang="en-US" altLang="zh-CN" sz="2800" dirty="0" err="1"/>
              <a:t>i</a:t>
            </a:r>
            <a:r>
              <a:rPr lang="en-US" altLang="zh-CN" sz="2800" dirty="0"/>
              <a:t>*</a:t>
            </a:r>
            <a:r>
              <a:rPr lang="en-US" altLang="zh-CN" sz="2800" dirty="0" err="1"/>
              <a:t>i</a:t>
            </a:r>
            <a:r>
              <a:rPr lang="en-US" altLang="zh-CN" sz="2800" dirty="0"/>
              <a:t>);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808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Test configuration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At </a:t>
            </a:r>
            <a:r>
              <a:rPr lang="en-US" altLang="zh-CN" sz="2800" dirty="0" smtClean="0"/>
              <a:t>high </a:t>
            </a:r>
            <a:r>
              <a:rPr lang="en-US" altLang="zh-CN" sz="2800" dirty="0"/>
              <a:t>priority (</a:t>
            </a:r>
            <a:r>
              <a:rPr lang="en-US" altLang="zh-CN" sz="2800" dirty="0" smtClean="0"/>
              <a:t>98)</a:t>
            </a:r>
            <a:endParaRPr lang="en-US" altLang="zh-CN" sz="2800" dirty="0"/>
          </a:p>
          <a:p>
            <a:r>
              <a:rPr lang="en-US" altLang="zh-CN" sz="2800" dirty="0"/>
              <a:t>With period of </a:t>
            </a:r>
            <a:r>
              <a:rPr lang="en-US" altLang="zh-CN" sz="2800" dirty="0" smtClean="0"/>
              <a:t>100 </a:t>
            </a:r>
            <a:r>
              <a:rPr lang="en-US" altLang="zh-CN" sz="2800" dirty="0" err="1"/>
              <a:t>ms</a:t>
            </a:r>
            <a:endParaRPr lang="en-US" altLang="zh-CN" sz="2800" dirty="0"/>
          </a:p>
          <a:p>
            <a:r>
              <a:rPr lang="en-US" altLang="zh-CN" sz="2800" dirty="0"/>
              <a:t>Run for </a:t>
            </a:r>
            <a:r>
              <a:rPr lang="en-US" altLang="zh-CN" sz="2800" dirty="0" smtClean="0"/>
              <a:t>10 </a:t>
            </a:r>
            <a:r>
              <a:rPr lang="en-US" altLang="zh-CN" sz="2800" dirty="0"/>
              <a:t>second</a:t>
            </a:r>
          </a:p>
          <a:p>
            <a:r>
              <a:rPr lang="en-US" altLang="zh-CN" sz="2800" dirty="0"/>
              <a:t>Gather </a:t>
            </a:r>
            <a:r>
              <a:rPr lang="en-US" altLang="zh-CN" sz="2800" dirty="0" smtClean="0"/>
              <a:t>100 </a:t>
            </a:r>
            <a:r>
              <a:rPr lang="en-US" altLang="zh-CN" sz="2800" dirty="0"/>
              <a:t>samples</a:t>
            </a:r>
          </a:p>
          <a:p>
            <a:r>
              <a:rPr lang="en-US" altLang="zh-CN" sz="2800" dirty="0" smtClean="0"/>
              <a:t>Repeat for 3 times</a:t>
            </a:r>
          </a:p>
        </p:txBody>
      </p:sp>
    </p:spTree>
    <p:extLst>
      <p:ext uri="{BB962C8B-B14F-4D97-AF65-F5344CB8AC3E}">
        <p14:creationId xmlns:p14="http://schemas.microsoft.com/office/powerpoint/2010/main" val="193663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Test environment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Idle system</a:t>
            </a:r>
          </a:p>
          <a:p>
            <a:r>
              <a:rPr lang="en-US" altLang="zh-CN" sz="2800" dirty="0" smtClean="0"/>
              <a:t>CPU busy system </a:t>
            </a:r>
          </a:p>
          <a:p>
            <a:pPr marL="0" indent="0">
              <a:buNone/>
            </a:pPr>
            <a:r>
              <a:rPr lang="en-US" altLang="zh-CN" sz="2800" dirty="0"/>
              <a:t>	</a:t>
            </a:r>
            <a:r>
              <a:rPr lang="en-US" altLang="zh-CN" sz="2800" dirty="0" smtClean="0"/>
              <a:t>	</a:t>
            </a:r>
            <a:r>
              <a:rPr lang="en-US" altLang="zh-CN" dirty="0" smtClean="0"/>
              <a:t>generated by infinite loop of </a:t>
            </a:r>
            <a:r>
              <a:rPr lang="en-US" altLang="zh-CN" dirty="0" err="1" smtClean="0"/>
              <a:t>sqrt</a:t>
            </a:r>
            <a:r>
              <a:rPr lang="en-US" altLang="zh-CN" dirty="0" smtClean="0"/>
              <a:t>().</a:t>
            </a:r>
          </a:p>
          <a:p>
            <a:r>
              <a:rPr lang="en-US" altLang="zh-CN" sz="2800" dirty="0" smtClean="0"/>
              <a:t>Cache busy system</a:t>
            </a:r>
          </a:p>
          <a:p>
            <a:pPr marL="0" indent="0">
              <a:buNone/>
            </a:pPr>
            <a:r>
              <a:rPr lang="en-US" altLang="zh-CN" sz="2800" dirty="0"/>
              <a:t>	</a:t>
            </a:r>
            <a:r>
              <a:rPr lang="en-US" altLang="zh-CN" sz="2800" dirty="0" smtClean="0"/>
              <a:t>	</a:t>
            </a:r>
            <a:r>
              <a:rPr lang="en-US" altLang="zh-CN" dirty="0" smtClean="0"/>
              <a:t>generated by </a:t>
            </a:r>
            <a:r>
              <a:rPr lang="en-US" altLang="zh-CN" dirty="0" err="1" smtClean="0"/>
              <a:t>cachebench</a:t>
            </a:r>
            <a:r>
              <a:rPr lang="en-US" altLang="zh-CN" dirty="0" smtClean="0"/>
              <a:t>.</a:t>
            </a:r>
          </a:p>
          <a:p>
            <a:r>
              <a:rPr lang="en-US" altLang="zh-CN" sz="2800" dirty="0" smtClean="0"/>
              <a:t>I/O busy system</a:t>
            </a:r>
          </a:p>
          <a:p>
            <a:pPr marL="0" indent="0">
              <a:buNone/>
            </a:pPr>
            <a:r>
              <a:rPr lang="en-US" altLang="zh-CN" sz="2800" dirty="0"/>
              <a:t>	</a:t>
            </a:r>
            <a:r>
              <a:rPr lang="en-US" altLang="zh-CN" sz="2800" dirty="0" smtClean="0"/>
              <a:t>	</a:t>
            </a:r>
            <a:r>
              <a:rPr lang="en-US" altLang="zh-CN" dirty="0" smtClean="0"/>
              <a:t>generated by </a:t>
            </a:r>
            <a:r>
              <a:rPr lang="en-US" altLang="zh-CN" dirty="0" err="1" smtClean="0"/>
              <a:t>netperf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472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Sqrt</a:t>
            </a:r>
            <a:r>
              <a:rPr lang="en-US" altLang="zh-CN" dirty="0" smtClean="0"/>
              <a:t>() in idle system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496334"/>
            <a:ext cx="10239998" cy="5040000"/>
          </a:xfrm>
        </p:spPr>
      </p:pic>
    </p:spTree>
    <p:extLst>
      <p:ext uri="{BB962C8B-B14F-4D97-AF65-F5344CB8AC3E}">
        <p14:creationId xmlns:p14="http://schemas.microsoft.com/office/powerpoint/2010/main" val="143277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Possible interference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1. </a:t>
            </a:r>
            <a:r>
              <a:rPr lang="en-US" altLang="zh-CN" sz="2800" dirty="0" smtClean="0"/>
              <a:t> </a:t>
            </a:r>
            <a:r>
              <a:rPr lang="en-US" altLang="zh-CN" sz="2800" dirty="0" err="1" smtClean="0"/>
              <a:t>init</a:t>
            </a:r>
            <a:endParaRPr lang="en-US" altLang="zh-CN" sz="2800" dirty="0" smtClean="0"/>
          </a:p>
          <a:p>
            <a:r>
              <a:rPr lang="en-US" altLang="zh-CN" sz="2800" dirty="0"/>
              <a:t>2. </a:t>
            </a:r>
            <a:r>
              <a:rPr lang="en-US" altLang="zh-CN" sz="2800" dirty="0" smtClean="0"/>
              <a:t> </a:t>
            </a:r>
            <a:r>
              <a:rPr lang="en-US" altLang="zh-CN" sz="2800" dirty="0" err="1" smtClean="0"/>
              <a:t>ifplugd</a:t>
            </a:r>
            <a:endParaRPr lang="en-US" altLang="zh-CN" sz="2800" dirty="0" smtClean="0"/>
          </a:p>
          <a:p>
            <a:r>
              <a:rPr lang="en-US" altLang="zh-CN" sz="2800" dirty="0"/>
              <a:t>3. </a:t>
            </a:r>
            <a:r>
              <a:rPr lang="en-US" altLang="zh-CN" sz="2800" dirty="0" smtClean="0"/>
              <a:t> </a:t>
            </a:r>
            <a:r>
              <a:rPr lang="en-US" altLang="zh-CN" sz="2800" dirty="0" err="1" smtClean="0"/>
              <a:t>ntpd</a:t>
            </a:r>
            <a:endParaRPr lang="en-US" altLang="zh-CN" sz="2800" dirty="0" smtClean="0"/>
          </a:p>
          <a:p>
            <a:r>
              <a:rPr lang="en-US" altLang="zh-CN" sz="2800" dirty="0"/>
              <a:t>4. </a:t>
            </a:r>
            <a:r>
              <a:rPr lang="en-US" altLang="zh-CN" sz="2800" dirty="0" smtClean="0"/>
              <a:t> </a:t>
            </a:r>
            <a:r>
              <a:rPr lang="en-US" altLang="zh-CN" sz="2800" dirty="0" err="1" smtClean="0"/>
              <a:t>rcu_preempt</a:t>
            </a:r>
            <a:endParaRPr lang="en-US" altLang="zh-CN" sz="2800" dirty="0" smtClean="0"/>
          </a:p>
          <a:p>
            <a:r>
              <a:rPr lang="en-US" altLang="zh-CN" sz="2800" dirty="0"/>
              <a:t>5. </a:t>
            </a:r>
            <a:r>
              <a:rPr lang="en-US" altLang="zh-CN" sz="2800" dirty="0" smtClean="0"/>
              <a:t> </a:t>
            </a:r>
            <a:r>
              <a:rPr lang="en-US" altLang="zh-CN" sz="2800" dirty="0" err="1" smtClean="0"/>
              <a:t>kworker</a:t>
            </a:r>
            <a:endParaRPr lang="en-US" altLang="zh-CN" sz="2800" dirty="0" smtClean="0"/>
          </a:p>
          <a:p>
            <a:r>
              <a:rPr lang="en-US" altLang="zh-CN" sz="2800" dirty="0" smtClean="0"/>
              <a:t>6</a:t>
            </a:r>
            <a:r>
              <a:rPr lang="en-US" altLang="zh-CN" sz="2800" dirty="0"/>
              <a:t>. </a:t>
            </a:r>
            <a:r>
              <a:rPr lang="en-US" altLang="zh-CN" sz="2800" dirty="0" smtClean="0"/>
              <a:t> </a:t>
            </a:r>
            <a:r>
              <a:rPr lang="en-US" altLang="zh-CN" sz="2800" dirty="0" err="1" smtClean="0"/>
              <a:t>ksoftirpd</a:t>
            </a:r>
            <a:endParaRPr lang="en-US" altLang="zh-CN" sz="2800" dirty="0" smtClean="0"/>
          </a:p>
          <a:p>
            <a:r>
              <a:rPr lang="en-US" altLang="zh-CN" sz="2800" dirty="0" smtClean="0"/>
              <a:t>7.  etc.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25541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Sqrt</a:t>
            </a:r>
            <a:r>
              <a:rPr lang="en-US" altLang="zh-CN" dirty="0"/>
              <a:t>() in </a:t>
            </a:r>
            <a:r>
              <a:rPr lang="en-US" altLang="zh-CN" dirty="0" err="1" smtClean="0"/>
              <a:t>cpu</a:t>
            </a:r>
            <a:r>
              <a:rPr lang="en-US" altLang="zh-CN" dirty="0" smtClean="0"/>
              <a:t> busy system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452282"/>
            <a:ext cx="10240000" cy="5040000"/>
          </a:xfrm>
        </p:spPr>
      </p:pic>
    </p:spTree>
    <p:extLst>
      <p:ext uri="{BB962C8B-B14F-4D97-AF65-F5344CB8AC3E}">
        <p14:creationId xmlns:p14="http://schemas.microsoft.com/office/powerpoint/2010/main" val="240093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Sqrt</a:t>
            </a:r>
            <a:r>
              <a:rPr lang="en-US" altLang="zh-CN" dirty="0" smtClean="0"/>
              <a:t>() in </a:t>
            </a:r>
            <a:r>
              <a:rPr lang="en-US" altLang="zh-CN" dirty="0"/>
              <a:t>c</a:t>
            </a:r>
            <a:r>
              <a:rPr lang="en-US" altLang="zh-CN" dirty="0" smtClean="0"/>
              <a:t>ache busy system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450467"/>
            <a:ext cx="10239998" cy="5040000"/>
          </a:xfrm>
        </p:spPr>
      </p:pic>
    </p:spTree>
    <p:extLst>
      <p:ext uri="{BB962C8B-B14F-4D97-AF65-F5344CB8AC3E}">
        <p14:creationId xmlns:p14="http://schemas.microsoft.com/office/powerpoint/2010/main" val="421744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Sqrt</a:t>
            </a:r>
            <a:r>
              <a:rPr lang="en-US" altLang="zh-CN" dirty="0" smtClean="0"/>
              <a:t>() in I/O busy system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452282"/>
            <a:ext cx="10239999" cy="5040000"/>
          </a:xfrm>
        </p:spPr>
      </p:pic>
    </p:spTree>
    <p:extLst>
      <p:ext uri="{BB962C8B-B14F-4D97-AF65-F5344CB8AC3E}">
        <p14:creationId xmlns:p14="http://schemas.microsoft.com/office/powerpoint/2010/main" val="371850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Summery for </a:t>
            </a:r>
            <a:r>
              <a:rPr lang="en-US" altLang="zh-CN" dirty="0" err="1" smtClean="0"/>
              <a:t>sqrt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/>
          </p:nvPr>
        </p:nvGraphicFramePr>
        <p:xfrm>
          <a:off x="646111" y="3038754"/>
          <a:ext cx="10994770" cy="2223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8954"/>
                <a:gridCol w="2198954"/>
                <a:gridCol w="2198954"/>
                <a:gridCol w="2198954"/>
                <a:gridCol w="2198954"/>
              </a:tblGrid>
              <a:tr h="55588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Time</a:t>
                      </a:r>
                      <a:r>
                        <a:rPr lang="en-US" altLang="zh-CN" baseline="0" dirty="0" smtClean="0"/>
                        <a:t> i</a:t>
                      </a:r>
                      <a:r>
                        <a:rPr lang="en-US" altLang="zh-CN" dirty="0" smtClean="0"/>
                        <a:t>n</a:t>
                      </a:r>
                      <a:r>
                        <a:rPr lang="en-US" altLang="zh-CN" baseline="0" dirty="0" smtClean="0"/>
                        <a:t> us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Idle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CPU Busy</a:t>
                      </a:r>
                      <a:endParaRPr lang="zh-CN" altLang="en-US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Cache Busy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I/O Busy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55588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Average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492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486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491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532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55588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WCET(99%)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535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542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545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617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55588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WCET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543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551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683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1013</a:t>
                      </a:r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604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Timing API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405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 do not choose </a:t>
            </a:r>
            <a:r>
              <a:rPr lang="en-US" altLang="zh-CN" dirty="0" err="1" smtClean="0"/>
              <a:t>clock_gettime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604" y="2012666"/>
            <a:ext cx="3099068" cy="1453006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604" y="3969565"/>
            <a:ext cx="4694327" cy="145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Comparison</a:t>
            </a:r>
            <a:endParaRPr lang="zh-CN" altLang="en-US" dirty="0"/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/>
          </p:nvPr>
        </p:nvGraphicFramePr>
        <p:xfrm>
          <a:off x="2152650" y="1825625"/>
          <a:ext cx="78867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4225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We need </a:t>
            </a:r>
            <a:r>
              <a:rPr lang="en-US" altLang="zh-CN" dirty="0" err="1" smtClean="0"/>
              <a:t>rdtsc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Time got from </a:t>
            </a:r>
            <a:r>
              <a:rPr lang="en-US" altLang="zh-CN" dirty="0" err="1" smtClean="0"/>
              <a:t>rdtsc</a:t>
            </a:r>
            <a:r>
              <a:rPr lang="en-US" altLang="zh-CN" dirty="0" smtClean="0"/>
              <a:t>() is much more accurate</a:t>
            </a:r>
          </a:p>
          <a:p>
            <a:pPr lvl="1"/>
            <a:r>
              <a:rPr lang="en-US" altLang="zh-CN" dirty="0"/>
              <a:t>No system call</a:t>
            </a:r>
          </a:p>
          <a:p>
            <a:pPr lvl="1"/>
            <a:r>
              <a:rPr lang="en-US" altLang="zh-CN" dirty="0"/>
              <a:t>No math around to fill the </a:t>
            </a:r>
            <a:r>
              <a:rPr lang="en-US" altLang="zh-CN" dirty="0" smtClean="0"/>
              <a:t>structure</a:t>
            </a:r>
            <a:endParaRPr lang="en-US" altLang="zh-CN" dirty="0" smtClean="0"/>
          </a:p>
          <a:p>
            <a:r>
              <a:rPr lang="en-US" altLang="zh-CN" dirty="0" smtClean="0"/>
              <a:t>However, there is no </a:t>
            </a:r>
            <a:r>
              <a:rPr lang="en-US" altLang="zh-CN" dirty="0" err="1" smtClean="0"/>
              <a:t>rdtsc</a:t>
            </a:r>
            <a:r>
              <a:rPr lang="en-US" altLang="zh-CN" dirty="0" smtClean="0"/>
              <a:t>() in Raspberry Pi</a:t>
            </a:r>
          </a:p>
          <a:p>
            <a:r>
              <a:rPr lang="en-US" altLang="zh-CN" dirty="0" smtClean="0"/>
              <a:t>Let’s create it ourselves!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25399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Emulate </a:t>
            </a:r>
            <a:r>
              <a:rPr lang="en-US" dirty="0" err="1" smtClean="0"/>
              <a:t>rdtsc</a:t>
            </a:r>
            <a:r>
              <a:rPr lang="en-US" dirty="0" smtClean="0"/>
              <a:t>() in 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ways to realize </a:t>
            </a:r>
            <a:r>
              <a:rPr lang="en-US" dirty="0" err="1" smtClean="0"/>
              <a:t>rdtsc</a:t>
            </a:r>
            <a:r>
              <a:rPr lang="en-US" dirty="0" smtClean="0"/>
              <a:t> in pi</a:t>
            </a:r>
          </a:p>
          <a:p>
            <a:pPr lvl="1"/>
            <a:r>
              <a:rPr lang="en-US" dirty="0" smtClean="0"/>
              <a:t>Get direct tick</a:t>
            </a:r>
          </a:p>
          <a:p>
            <a:pPr lvl="2"/>
            <a:r>
              <a:rPr lang="en-US" dirty="0" smtClean="0"/>
              <a:t>Read ticks directly from System Timer</a:t>
            </a:r>
          </a:p>
          <a:p>
            <a:pPr lvl="1"/>
            <a:r>
              <a:rPr lang="en-US" dirty="0" smtClean="0"/>
              <a:t>Loadable Kernel </a:t>
            </a:r>
            <a:r>
              <a:rPr lang="en-US" dirty="0"/>
              <a:t>M</a:t>
            </a:r>
            <a:r>
              <a:rPr lang="en-US" dirty="0" smtClean="0"/>
              <a:t>odule </a:t>
            </a:r>
          </a:p>
          <a:p>
            <a:pPr lvl="2"/>
            <a:r>
              <a:rPr lang="en-US" dirty="0" smtClean="0"/>
              <a:t>Extend base kernel to add support for </a:t>
            </a:r>
            <a:r>
              <a:rPr lang="en-US" dirty="0" err="1" smtClean="0"/>
              <a:t>rdtsc</a:t>
            </a:r>
            <a:endParaRPr lang="en-US" dirty="0" smtClean="0"/>
          </a:p>
          <a:p>
            <a:pPr lvl="2"/>
            <a:r>
              <a:rPr lang="en-US" dirty="0" smtClean="0"/>
              <a:t>Need assembly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34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Emulate </a:t>
            </a:r>
            <a:r>
              <a:rPr lang="en-US" dirty="0" err="1"/>
              <a:t>rdtsc</a:t>
            </a:r>
            <a:r>
              <a:rPr lang="en-US" dirty="0"/>
              <a:t>() in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easiest way is to open /</a:t>
            </a:r>
            <a:r>
              <a:rPr lang="en-US" dirty="0" err="1" smtClean="0"/>
              <a:t>dev</a:t>
            </a:r>
            <a:r>
              <a:rPr lang="en-US" dirty="0" smtClean="0"/>
              <a:t>/</a:t>
            </a:r>
            <a:r>
              <a:rPr lang="en-US" dirty="0" err="1" smtClean="0"/>
              <a:t>mem</a:t>
            </a:r>
            <a:r>
              <a:rPr lang="en-US" dirty="0" smtClean="0"/>
              <a:t> and map the system clock</a:t>
            </a:r>
          </a:p>
          <a:p>
            <a:r>
              <a:rPr lang="en-US" dirty="0" smtClean="0"/>
              <a:t>Base physical address:  0x20003000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458730"/>
              </p:ext>
            </p:extLst>
          </p:nvPr>
        </p:nvGraphicFramePr>
        <p:xfrm>
          <a:off x="1445404" y="3034133"/>
          <a:ext cx="8127999" cy="296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0158"/>
                <a:gridCol w="1017917"/>
                <a:gridCol w="5889924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Offset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+0x00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Timer Control and Status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+0x04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Timer Counter Lower 32 bits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+0x08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Timer Counter Upper 32 bits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+0x0C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Timer Compare 0; corresponds to IRQ line 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+0x10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Timer Compare 1; corresponds to IRQ line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+0x14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Timer Compare 2; corresponds to IRQ line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+0x18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Timer Compare 3; corresponds to IRQ line 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91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离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135</TotalTime>
  <Words>837</Words>
  <Application>Microsoft Office PowerPoint</Application>
  <PresentationFormat>Widescreen</PresentationFormat>
  <Paragraphs>249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 Unicode MS</vt:lpstr>
      <vt:lpstr>SimSun</vt:lpstr>
      <vt:lpstr>Arial</vt:lpstr>
      <vt:lpstr>Calibri</vt:lpstr>
      <vt:lpstr>Century Gothic</vt:lpstr>
      <vt:lpstr>Wingdings 3</vt:lpstr>
      <vt:lpstr>离子</vt:lpstr>
      <vt:lpstr>CSE520 Project Final Demo Real-time Scheduling Evaluation</vt:lpstr>
      <vt:lpstr>What we’ve done</vt:lpstr>
      <vt:lpstr>What we’ve done</vt:lpstr>
      <vt:lpstr>Timing API</vt:lpstr>
      <vt:lpstr>Why do not choose clock_gettime()</vt:lpstr>
      <vt:lpstr>Comparison</vt:lpstr>
      <vt:lpstr>We need rdtsc()</vt:lpstr>
      <vt:lpstr>Emulate rdtsc() in Pi</vt:lpstr>
      <vt:lpstr>Emulate rdtsc() in Pi</vt:lpstr>
      <vt:lpstr>Emulate rdtsc() in Pi</vt:lpstr>
      <vt:lpstr>Comparison</vt:lpstr>
      <vt:lpstr>Scheduling Latency Measurement</vt:lpstr>
      <vt:lpstr>Scheduling latency</vt:lpstr>
      <vt:lpstr>Test Loop on Cyclictest</vt:lpstr>
      <vt:lpstr>Scheduling Latency under different scenarios</vt:lpstr>
      <vt:lpstr>Idle system(no background tasks)</vt:lpstr>
      <vt:lpstr>PowerPoint Presentation</vt:lpstr>
      <vt:lpstr>Idle system(no background tasks)</vt:lpstr>
      <vt:lpstr>CPU-busy system </vt:lpstr>
      <vt:lpstr>PowerPoint Presentation</vt:lpstr>
      <vt:lpstr>PowerPoint Presentation</vt:lpstr>
      <vt:lpstr>CPU-busy system </vt:lpstr>
      <vt:lpstr>I/O busy system</vt:lpstr>
      <vt:lpstr>PowerPoint Presentation</vt:lpstr>
      <vt:lpstr>PowerPoint Presentation</vt:lpstr>
      <vt:lpstr>I/O busy system</vt:lpstr>
      <vt:lpstr>Multi-core scheduling latency research</vt:lpstr>
      <vt:lpstr>Multi-core scheduling latency research</vt:lpstr>
      <vt:lpstr>Multi-core scheduling latency research</vt:lpstr>
      <vt:lpstr>WCET Measurement</vt:lpstr>
      <vt:lpstr>Benchmark</vt:lpstr>
      <vt:lpstr>Test configuration</vt:lpstr>
      <vt:lpstr>Test environment</vt:lpstr>
      <vt:lpstr>Sqrt() in idle system</vt:lpstr>
      <vt:lpstr>Possible interference</vt:lpstr>
      <vt:lpstr>Sqrt() in cpu busy system</vt:lpstr>
      <vt:lpstr>Sqrt() in cache busy system</vt:lpstr>
      <vt:lpstr>Sqrt() in I/O busy system</vt:lpstr>
      <vt:lpstr>Summery for sqrt()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CSE520 Project Final Demo Real-time Scheduling Evaluation</dc:title>
  <dc:creator>Yitong Ding</dc:creator>
  <cp:lastModifiedBy>Li, Bojun</cp:lastModifiedBy>
  <cp:revision>55</cp:revision>
  <dcterms:created xsi:type="dcterms:W3CDTF">2015-11-30T04:28:25Z</dcterms:created>
  <dcterms:modified xsi:type="dcterms:W3CDTF">2015-11-30T07:07:12Z</dcterms:modified>
</cp:coreProperties>
</file>

<file path=docProps/thumbnail.jpeg>
</file>